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09" r:id="rId1"/>
  </p:sldMasterIdLst>
  <p:notesMasterIdLst>
    <p:notesMasterId r:id="rId44"/>
  </p:notesMasterIdLst>
  <p:handoutMasterIdLst>
    <p:handoutMasterId r:id="rId45"/>
  </p:handoutMasterIdLst>
  <p:sldIdLst>
    <p:sldId id="380" r:id="rId2"/>
    <p:sldId id="468" r:id="rId3"/>
    <p:sldId id="469" r:id="rId4"/>
    <p:sldId id="535" r:id="rId5"/>
    <p:sldId id="485" r:id="rId6"/>
    <p:sldId id="482" r:id="rId7"/>
    <p:sldId id="536" r:id="rId8"/>
    <p:sldId id="518" r:id="rId9"/>
    <p:sldId id="484" r:id="rId10"/>
    <p:sldId id="519" r:id="rId11"/>
    <p:sldId id="486" r:id="rId12"/>
    <p:sldId id="520" r:id="rId13"/>
    <p:sldId id="499" r:id="rId14"/>
    <p:sldId id="500" r:id="rId15"/>
    <p:sldId id="521" r:id="rId16"/>
    <p:sldId id="534" r:id="rId17"/>
    <p:sldId id="544" r:id="rId18"/>
    <p:sldId id="541" r:id="rId19"/>
    <p:sldId id="561" r:id="rId20"/>
    <p:sldId id="562" r:id="rId21"/>
    <p:sldId id="563" r:id="rId22"/>
    <p:sldId id="575" r:id="rId23"/>
    <p:sldId id="571" r:id="rId24"/>
    <p:sldId id="508" r:id="rId25"/>
    <p:sldId id="509" r:id="rId26"/>
    <p:sldId id="572" r:id="rId27"/>
    <p:sldId id="539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11" r:id="rId36"/>
    <p:sldId id="573" r:id="rId37"/>
    <p:sldId id="480" r:id="rId38"/>
    <p:sldId id="481" r:id="rId39"/>
    <p:sldId id="542" r:id="rId40"/>
    <p:sldId id="497" r:id="rId41"/>
    <p:sldId id="532" r:id="rId42"/>
    <p:sldId id="50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9500"/>
    <a:srgbClr val="CC9900"/>
    <a:srgbClr val="BCA236"/>
    <a:srgbClr val="D7CF35"/>
    <a:srgbClr val="D8D144"/>
    <a:srgbClr val="B5C02A"/>
    <a:srgbClr val="D1D121"/>
    <a:srgbClr val="D3D7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91" autoAdjust="0"/>
    <p:restoredTop sz="96305" autoAdjust="0"/>
  </p:normalViewPr>
  <p:slideViewPr>
    <p:cSldViewPr>
      <p:cViewPr varScale="1">
        <p:scale>
          <a:sx n="73" d="100"/>
          <a:sy n="73" d="100"/>
        </p:scale>
        <p:origin x="-89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7"/>
    </p:cViewPr>
  </p:sorterViewPr>
  <p:notesViewPr>
    <p:cSldViewPr>
      <p:cViewPr varScale="1">
        <p:scale>
          <a:sx n="56" d="100"/>
          <a:sy n="56" d="100"/>
        </p:scale>
        <p:origin x="-180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aqCloud\Public\Shared%20Housing%20Coops\Coops%202015\Charts%20ICHC%202015%20for%20PP.xlsx" TargetMode="External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aqCloud\Public\Shared%20Housing%20Coops\Coops%202015\Charts%20ICHC%202015%20for%20PP.xlsx" TargetMode="External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>
                <a:solidFill>
                  <a:schemeClr val="accent3">
                    <a:lumMod val="75000"/>
                  </a:schemeClr>
                </a:solidFill>
              </a:rPr>
              <a:t>Growth in Membership</a:t>
            </a:r>
          </a:p>
        </c:rich>
      </c:tx>
      <c:layout>
        <c:manualLayout>
          <c:xMode val="edge"/>
          <c:yMode val="edge"/>
          <c:x val="0.36073613896884882"/>
          <c:y val="2.375363685326369E-2"/>
        </c:manualLayout>
      </c:layout>
      <c:spPr>
        <a:noFill/>
        <a:ln>
          <a:noFill/>
        </a:ln>
        <a:effectLst/>
      </c:spPr>
    </c:title>
    <c:view3D>
      <c:rotX val="30"/>
      <c:hPercent val="60"/>
      <c:rotY val="50"/>
      <c:depthPercent val="120"/>
      <c:rAngAx val="1"/>
    </c:view3D>
    <c:floor>
      <c:spPr>
        <a:blipFill>
          <a:blip xmlns:r="http://schemas.openxmlformats.org/officeDocument/2006/relationships" r:embed="rId2">
            <a:alphaModFix amt="55000"/>
          </a:blip>
          <a:stretch>
            <a:fillRect/>
          </a:stretch>
        </a:blipFill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spPr>
        <a:blipFill dpi="0" rotWithShape="1">
          <a:blip xmlns:r="http://schemas.openxmlformats.org/officeDocument/2006/relationships" r:embed="rId2">
            <a:alphaModFix amt="55000"/>
          </a:blip>
          <a:srcRect/>
          <a:stretch>
            <a:fillRect/>
          </a:stretch>
        </a:blipFill>
        <a:ln w="12700"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p3d contourW="12700">
          <a:contourClr>
            <a:srgbClr val="002060"/>
          </a:contourClr>
        </a:sp3d>
      </c:spPr>
    </c:sideWall>
    <c:backWall>
      <c:spPr>
        <a:blipFill dpi="0" rotWithShape="1">
          <a:blip xmlns:r="http://schemas.openxmlformats.org/officeDocument/2006/relationships" r:embed="rId2">
            <a:alphaModFix amt="55000"/>
          </a:blip>
          <a:srcRect/>
          <a:stretch>
            <a:fillRect/>
          </a:stretch>
        </a:blipFill>
        <a:ln w="12700"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p3d contourW="12700">
          <a:contourClr>
            <a:srgbClr val="002060"/>
          </a:contourClr>
        </a:sp3d>
      </c:spPr>
    </c:backWall>
    <c:plotArea>
      <c:layout>
        <c:manualLayout>
          <c:layoutTarget val="inner"/>
          <c:xMode val="edge"/>
          <c:yMode val="edge"/>
          <c:x val="1.4814814814814821E-2"/>
          <c:y val="0.11932381499348989"/>
          <c:w val="0.9365617856466848"/>
          <c:h val="0.76939283908217748"/>
        </c:manualLayout>
      </c:layout>
      <c:bar3DChart>
        <c:barDir val="col"/>
        <c:grouping val="clustered"/>
        <c:varyColors val="1"/>
        <c:ser>
          <c:idx val="1"/>
          <c:order val="0"/>
          <c:tx>
            <c:v>ICHC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05-482E-91EF-5BCAE6DEB4E9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05-482E-91EF-5BCAE6DEB4E9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05-482E-91EF-5BCAE6DEB4E9}"/>
              </c:ext>
            </c:extLst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05-482E-91EF-5BCAE6DEB4E9}"/>
              </c:ext>
            </c:extLst>
          </c:dPt>
          <c:dPt>
            <c:idx val="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05-482E-91EF-5BCAE6DEB4E9}"/>
              </c:ext>
            </c:extLst>
          </c:dPt>
          <c:dPt>
            <c:idx val="5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05-482E-91EF-5BCAE6DEB4E9}"/>
              </c:ext>
            </c:extLst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05-482E-91EF-5BCAE6DEB4E9}"/>
              </c:ext>
            </c:extLst>
          </c:dPt>
          <c:dPt>
            <c:idx val="7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C05-482E-91EF-5BCAE6DEB4E9}"/>
              </c:ext>
            </c:extLst>
          </c:dPt>
          <c:dPt>
            <c:idx val="8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C05-482E-91EF-5BCAE6DEB4E9}"/>
              </c:ext>
            </c:extLst>
          </c:dPt>
          <c:dPt>
            <c:idx val="9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C05-482E-91EF-5BCAE6DEB4E9}"/>
              </c:ext>
            </c:extLst>
          </c:dPt>
          <c:dPt>
            <c:idx val="1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C05-482E-91EF-5BCAE6DEB4E9}"/>
              </c:ext>
            </c:extLst>
          </c:dPt>
          <c:dPt>
            <c:idx val="11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C05-482E-91EF-5BCAE6DEB4E9}"/>
              </c:ext>
            </c:extLst>
          </c:dPt>
          <c:dPt>
            <c:idx val="1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C05-482E-91EF-5BCAE6DEB4E9}"/>
              </c:ext>
            </c:extLst>
          </c:dPt>
          <c:dPt>
            <c:idx val="13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C05-482E-91EF-5BCAE6DEB4E9}"/>
              </c:ext>
            </c:extLst>
          </c:dPt>
          <c:dPt>
            <c:idx val="14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C05-482E-91EF-5BCAE6DEB4E9}"/>
              </c:ext>
            </c:extLst>
          </c:dPt>
          <c:dPt>
            <c:idx val="15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C05-482E-91EF-5BCAE6DEB4E9}"/>
              </c:ext>
            </c:extLst>
          </c:dPt>
          <c:dPt>
            <c:idx val="16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C05-482E-91EF-5BCAE6DEB4E9}"/>
              </c:ext>
            </c:extLst>
          </c:dPt>
          <c:dPt>
            <c:idx val="17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C05-482E-91EF-5BCAE6DEB4E9}"/>
              </c:ext>
            </c:extLst>
          </c:dPt>
          <c:dPt>
            <c:idx val="18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C05-482E-91EF-5BCAE6DEB4E9}"/>
              </c:ext>
            </c:extLst>
          </c:dPt>
          <c:dLbls>
            <c:dLbl>
              <c:idx val="0"/>
              <c:layout>
                <c:manualLayout>
                  <c:x val="2.2204598414976382E-2"/>
                  <c:y val="-2.39316251029556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5-482E-91EF-5BCAE6DEB4E9}"/>
                </c:ext>
              </c:extLst>
            </c:dLbl>
            <c:dLbl>
              <c:idx val="1"/>
              <c:layout>
                <c:manualLayout>
                  <c:x val="8.8818393659905372E-3"/>
                  <c:y val="-1.9580420538781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05-482E-91EF-5BCAE6DEB4E9}"/>
                </c:ext>
              </c:extLst>
            </c:dLbl>
            <c:dLbl>
              <c:idx val="2"/>
              <c:layout>
                <c:manualLayout>
                  <c:x val="1.6283372170982621E-2"/>
                  <c:y val="-1.7404818256695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05-482E-91EF-5BCAE6DEB4E9}"/>
                </c:ext>
              </c:extLst>
            </c:dLbl>
            <c:dLbl>
              <c:idx val="3"/>
              <c:layout>
                <c:manualLayout>
                  <c:x val="7.4015328049920909E-3"/>
                  <c:y val="-1.74048182566951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05-482E-91EF-5BCAE6DEB4E9}"/>
                </c:ext>
              </c:extLst>
            </c:dLbl>
            <c:dLbl>
              <c:idx val="4"/>
              <c:layout>
                <c:manualLayout>
                  <c:x val="8.8818393659905372E-3"/>
                  <c:y val="-1.52292159746082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05-482E-91EF-5BCAE6DEB4E9}"/>
                </c:ext>
              </c:extLst>
            </c:dLbl>
            <c:dLbl>
              <c:idx val="5"/>
              <c:layout>
                <c:manualLayout>
                  <c:x val="1.1842452487987399E-2"/>
                  <c:y val="-1.9580420538781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05-482E-91EF-5BCAE6DEB4E9}"/>
                </c:ext>
              </c:extLst>
            </c:dLbl>
            <c:dLbl>
              <c:idx val="6"/>
              <c:layout>
                <c:manualLayout>
                  <c:x val="1.4803065609984232E-2"/>
                  <c:y val="-2.17560228208687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05-482E-91EF-5BCAE6DEB4E9}"/>
                </c:ext>
              </c:extLst>
            </c:dLbl>
            <c:dLbl>
              <c:idx val="7"/>
              <c:layout>
                <c:manualLayout>
                  <c:x val="1.332275904898577E-2"/>
                  <c:y val="-1.30536136925212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05-482E-91EF-5BCAE6DEB4E9}"/>
                </c:ext>
              </c:extLst>
            </c:dLbl>
            <c:dLbl>
              <c:idx val="8"/>
              <c:layout>
                <c:manualLayout>
                  <c:x val="1.3322759048985826E-2"/>
                  <c:y val="-1.9580420538781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05-482E-91EF-5BCAE6DEB4E9}"/>
                </c:ext>
              </c:extLst>
            </c:dLbl>
            <c:dLbl>
              <c:idx val="9"/>
              <c:layout>
                <c:manualLayout>
                  <c:x val="1.4802949050412387E-2"/>
                  <c:y val="-1.52292159746081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05-482E-91EF-5BCAE6DEB4E9}"/>
                </c:ext>
              </c:extLst>
            </c:dLbl>
            <c:dLbl>
              <c:idx val="10"/>
              <c:layout>
                <c:manualLayout>
                  <c:x val="1.3322759048985826E-2"/>
                  <c:y val="-1.7404818256695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05-482E-91EF-5BCAE6DEB4E9}"/>
                </c:ext>
              </c:extLst>
            </c:dLbl>
            <c:dLbl>
              <c:idx val="11"/>
              <c:layout>
                <c:manualLayout>
                  <c:x val="1.1842452487987399E-2"/>
                  <c:y val="-1.95804205387819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05-482E-91EF-5BCAE6DEB4E9}"/>
                </c:ext>
              </c:extLst>
            </c:dLbl>
            <c:dLbl>
              <c:idx val="12"/>
              <c:layout>
                <c:manualLayout>
                  <c:x val="1.3322759048985826E-2"/>
                  <c:y val="-1.30536136925212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05-482E-91EF-5BCAE6DEB4E9}"/>
                </c:ext>
              </c:extLst>
            </c:dLbl>
            <c:dLbl>
              <c:idx val="13"/>
              <c:layout>
                <c:manualLayout>
                  <c:x val="1.0362145926988961E-2"/>
                  <c:y val="-1.7404818256695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05-482E-91EF-5BCAE6DEB4E9}"/>
                </c:ext>
              </c:extLst>
            </c:dLbl>
            <c:dLbl>
              <c:idx val="14"/>
              <c:layout>
                <c:manualLayout>
                  <c:x val="1.4803065609984232E-2"/>
                  <c:y val="-1.9580420538781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05-482E-91EF-5BCAE6DEB4E9}"/>
                </c:ext>
              </c:extLst>
            </c:dLbl>
            <c:dLbl>
              <c:idx val="18"/>
              <c:layout>
                <c:manualLayout>
                  <c:x val="7.4015328049921196E-3"/>
                  <c:y val="-8.70240912834755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00642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C05-482E-91EF-5BCAE6DEB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'[Charts ICHC 2015 for PP.xlsx]ICHC'!$A$5:$A$20</c:f>
              <c:numCache>
                <c:formatCode>@</c:formatCode>
                <c:ptCount val="15"/>
                <c:pt idx="0">
                  <c:v>1982</c:v>
                </c:pt>
                <c:pt idx="1">
                  <c:v>1983</c:v>
                </c:pt>
                <c:pt idx="2">
                  <c:v>1987</c:v>
                </c:pt>
                <c:pt idx="3">
                  <c:v>1991</c:v>
                </c:pt>
                <c:pt idx="4">
                  <c:v>1993</c:v>
                </c:pt>
                <c:pt idx="5">
                  <c:v>1997</c:v>
                </c:pt>
                <c:pt idx="6">
                  <c:v>2001</c:v>
                </c:pt>
                <c:pt idx="7">
                  <c:v>2005</c:v>
                </c:pt>
                <c:pt idx="8">
                  <c:v>2007</c:v>
                </c:pt>
                <c:pt idx="9">
                  <c:v>2009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'[Charts ICHC 2015 for PP.xlsx]ICHC'!$D$5:$D$20</c:f>
              <c:numCache>
                <c:formatCode>General</c:formatCode>
                <c:ptCount val="15"/>
                <c:pt idx="0">
                  <c:v>26</c:v>
                </c:pt>
                <c:pt idx="1">
                  <c:v>110</c:v>
                </c:pt>
                <c:pt idx="2">
                  <c:v>485</c:v>
                </c:pt>
                <c:pt idx="3">
                  <c:v>786</c:v>
                </c:pt>
                <c:pt idx="4">
                  <c:v>1046</c:v>
                </c:pt>
                <c:pt idx="5">
                  <c:v>1563</c:v>
                </c:pt>
                <c:pt idx="6">
                  <c:v>2410</c:v>
                </c:pt>
                <c:pt idx="7">
                  <c:v>2853</c:v>
                </c:pt>
                <c:pt idx="8">
                  <c:v>2908</c:v>
                </c:pt>
                <c:pt idx="9">
                  <c:v>2947</c:v>
                </c:pt>
                <c:pt idx="10">
                  <c:v>2959</c:v>
                </c:pt>
                <c:pt idx="11">
                  <c:v>2963</c:v>
                </c:pt>
                <c:pt idx="12">
                  <c:v>2980</c:v>
                </c:pt>
                <c:pt idx="13">
                  <c:v>3026</c:v>
                </c:pt>
                <c:pt idx="14">
                  <c:v>3072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26-2C05-482E-91EF-5BCAE6DEB4E9}"/>
            </c:ext>
          </c:extLst>
        </c:ser>
        <c:dLbls>
          <c:showVal val="1"/>
        </c:dLbls>
        <c:gapWidth val="89"/>
        <c:gapDepth val="41"/>
        <c:shape val="box"/>
        <c:axId val="72498560"/>
        <c:axId val="72521216"/>
        <c:axId val="0"/>
      </c:bar3DChart>
      <c:catAx>
        <c:axId val="7249856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Years</a:t>
                </a:r>
              </a:p>
            </c:rich>
          </c:tx>
          <c:layout>
            <c:manualLayout>
              <c:xMode val="edge"/>
              <c:yMode val="edge"/>
              <c:x val="0.41811128608923886"/>
              <c:y val="0.95452162946437447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tickLblPos val="low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1216"/>
        <c:crosses val="autoZero"/>
        <c:auto val="1"/>
        <c:lblAlgn val="ctr"/>
        <c:lblOffset val="100"/>
      </c:catAx>
      <c:valAx>
        <c:axId val="72521216"/>
        <c:scaling>
          <c:orientation val="minMax"/>
          <c:max val="3500"/>
          <c:min val="0"/>
        </c:scaling>
        <c:axPos val="r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accent3">
                        <a:lumMod val="75000"/>
                      </a:schemeClr>
                    </a:solidFill>
                  </a:rPr>
                  <a:t>Members</a:t>
                </a:r>
              </a:p>
            </c:rich>
          </c:tx>
          <c:layout>
            <c:manualLayout>
              <c:xMode val="edge"/>
              <c:yMode val="edge"/>
              <c:x val="0.90610717576586652"/>
              <c:y val="0.43372875618590567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inorTickMark val="in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98560"/>
        <c:crosses val="max"/>
        <c:crossBetween val="between"/>
        <c:majorUnit val="700"/>
        <c:minorUnit val="350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ysClr val="windowText" lastClr="000000"/>
                </a:solidFill>
              </a:defRPr>
            </a:pPr>
            <a:r>
              <a:rPr lang="en-CA" sz="1800" b="1" i="0" baseline="0">
                <a:solidFill>
                  <a:sysClr val="windowText" lastClr="000000"/>
                </a:solidFill>
                <a:effectLst/>
              </a:rPr>
              <a:t>Dividend Declared in Percent</a:t>
            </a:r>
            <a:endParaRPr lang="en-CA">
              <a:solidFill>
                <a:sysClr val="windowText" lastClr="000000"/>
              </a:solidFill>
              <a:effectLst/>
            </a:endParaRPr>
          </a:p>
        </c:rich>
      </c:tx>
      <c:layout/>
    </c:title>
    <c:view3D>
      <c:rotX val="20"/>
      <c:rotY val="50"/>
      <c:rAngAx val="1"/>
    </c:view3D>
    <c:floor>
      <c:spPr>
        <a:blipFill>
          <a:blip xmlns:r="http://schemas.openxmlformats.org/officeDocument/2006/relationships" r:embed="rId2">
            <a:alphaModFix amt="53000"/>
          </a:blip>
          <a:stretch>
            <a:fillRect/>
          </a:stretch>
        </a:blipFill>
      </c:spPr>
    </c:floor>
    <c:sideWall>
      <c:spPr>
        <a:blipFill dpi="0" rotWithShape="1">
          <a:blip xmlns:r="http://schemas.openxmlformats.org/officeDocument/2006/relationships" r:embed="rId2">
            <a:alphaModFix amt="53000"/>
          </a:blip>
          <a:srcRect/>
          <a:stretch>
            <a:fillRect/>
          </a:stretch>
        </a:blipFill>
        <a:ln w="12700">
          <a:solidFill>
            <a:srgbClr val="000000"/>
          </a:solidFill>
        </a:ln>
        <a:effectLst>
          <a:outerShdw blurRad="76200" dist="63500" dir="24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</c:spPr>
    </c:sideWall>
    <c:backWall>
      <c:spPr>
        <a:blipFill dpi="0" rotWithShape="1">
          <a:blip xmlns:r="http://schemas.openxmlformats.org/officeDocument/2006/relationships" r:embed="rId2">
            <a:alphaModFix amt="53000"/>
          </a:blip>
          <a:srcRect/>
          <a:stretch>
            <a:fillRect/>
          </a:stretch>
        </a:blipFill>
        <a:ln w="12700">
          <a:solidFill>
            <a:srgbClr val="000000"/>
          </a:solidFill>
        </a:ln>
        <a:effectLst>
          <a:outerShdw blurRad="76200" dist="63500" dir="24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9.3520327399907843E-2"/>
          <c:y val="8.6097642352816542E-2"/>
          <c:w val="0.89036983324759544"/>
          <c:h val="0.80378565758145548"/>
        </c:manualLayout>
      </c:layout>
      <c:bar3DChart>
        <c:barDir val="col"/>
        <c:grouping val="clustered"/>
        <c:varyColors val="1"/>
        <c:ser>
          <c:idx val="1"/>
          <c:order val="0"/>
          <c:tx>
            <c:strRef>
              <c:f>'[Charts ICHC 2015 for PP.xlsx]ICHC'!$L$25</c:f>
              <c:strCache>
                <c:ptCount val="1"/>
                <c:pt idx="0">
                  <c:v>Dividend %</c:v>
                </c:pt>
              </c:strCache>
            </c:strRef>
          </c:tx>
          <c:dPt>
            <c:idx val="12"/>
            <c:spPr>
              <a:solidFill>
                <a:srgbClr val="38007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58-45A2-AC82-10A79C6E6AB3}"/>
              </c:ext>
            </c:extLst>
          </c:dPt>
          <c:dLbls>
            <c:dLbl>
              <c:idx val="0"/>
              <c:layout>
                <c:manualLayout>
                  <c:x val="1.3180777652043396E-2"/>
                  <c:y val="-6.05042048834361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58-45A2-AC82-10A79C6E6AB3}"/>
                </c:ext>
              </c:extLst>
            </c:dLbl>
            <c:dLbl>
              <c:idx val="1"/>
              <c:layout>
                <c:manualLayout>
                  <c:x val="1.1716246801816339E-2"/>
                  <c:y val="-2.01680682944785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58-45A2-AC82-10A79C6E6AB3}"/>
                </c:ext>
              </c:extLst>
            </c:dLbl>
            <c:dLbl>
              <c:idx val="2"/>
              <c:layout>
                <c:manualLayout>
                  <c:x val="1.1716246801816339E-2"/>
                  <c:y val="-6.05042048834358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58-45A2-AC82-10A79C6E6AB3}"/>
                </c:ext>
              </c:extLst>
            </c:dLbl>
            <c:dLbl>
              <c:idx val="3"/>
              <c:layout>
                <c:manualLayout>
                  <c:x val="1.6109839352497487E-2"/>
                  <c:y val="-1.00840341472392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58-45A2-AC82-10A79C6E6AB3}"/>
                </c:ext>
              </c:extLst>
            </c:dLbl>
            <c:dLbl>
              <c:idx val="4"/>
              <c:layout>
                <c:manualLayout>
                  <c:x val="1.1716246801816339E-2"/>
                  <c:y val="-8.06722731779142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58-45A2-AC82-10A79C6E6AB3}"/>
                </c:ext>
              </c:extLst>
            </c:dLbl>
            <c:dLbl>
              <c:idx val="5"/>
              <c:layout>
                <c:manualLayout>
                  <c:x val="8.7871851013622566E-3"/>
                  <c:y val="-1.2100840976687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58-45A2-AC82-10A79C6E6AB3}"/>
                </c:ext>
              </c:extLst>
            </c:dLbl>
            <c:dLbl>
              <c:idx val="6"/>
              <c:layout>
                <c:manualLayout>
                  <c:x val="1.464530850227032E-2"/>
                  <c:y val="-8.06722731779142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58-45A2-AC82-10A79C6E6AB3}"/>
                </c:ext>
              </c:extLst>
            </c:dLbl>
            <c:dLbl>
              <c:idx val="7"/>
              <c:layout>
                <c:manualLayout>
                  <c:x val="5.8581234009080713E-3"/>
                  <c:y val="-6.05042048834358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58-45A2-AC82-10A79C6E6AB3}"/>
                </c:ext>
              </c:extLst>
            </c:dLbl>
            <c:dLbl>
              <c:idx val="8"/>
              <c:layout>
                <c:manualLayout>
                  <c:x val="1.1716246801816339E-2"/>
                  <c:y val="-6.05042048834358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58-45A2-AC82-10A79C6E6AB3}"/>
                </c:ext>
              </c:extLst>
            </c:dLbl>
            <c:dLbl>
              <c:idx val="9"/>
              <c:layout>
                <c:manualLayout>
                  <c:x val="1.1716246801816235E-2"/>
                  <c:y val="-8.06722731779142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58-45A2-AC82-10A79C6E6AB3}"/>
                </c:ext>
              </c:extLst>
            </c:dLbl>
            <c:dLbl>
              <c:idx val="10"/>
              <c:layout>
                <c:manualLayout>
                  <c:x val="1.0251715951589186E-2"/>
                  <c:y val="-8.067227317791502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58-45A2-AC82-10A79C6E6AB3}"/>
                </c:ext>
              </c:extLst>
            </c:dLbl>
            <c:dLbl>
              <c:idx val="11"/>
              <c:layout>
                <c:manualLayout>
                  <c:x val="1.6109839352497275E-2"/>
                  <c:y val="-8.067227317791502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8-45A2-AC82-10A79C6E6AB3}"/>
                </c:ext>
              </c:extLst>
            </c:dLbl>
            <c:dLbl>
              <c:idx val="12"/>
              <c:layout>
                <c:manualLayout>
                  <c:x val="1.171063842343434E-2"/>
                  <c:y val="-2.21805391093553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58-45A2-AC82-10A79C6E6A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'[Charts ICHC 2015 for PP.xlsx]ICHC'!$K$26:$K$38</c:f>
              <c:strCache>
                <c:ptCount val="13"/>
                <c:pt idx="0">
                  <c:v>1982-1984</c:v>
                </c:pt>
                <c:pt idx="1">
                  <c:v>1985-1987</c:v>
                </c:pt>
                <c:pt idx="2">
                  <c:v>1988-1990</c:v>
                </c:pt>
                <c:pt idx="3">
                  <c:v>1991-1993</c:v>
                </c:pt>
                <c:pt idx="4">
                  <c:v>1994-1996</c:v>
                </c:pt>
                <c:pt idx="5">
                  <c:v>1997-1999</c:v>
                </c:pt>
                <c:pt idx="6">
                  <c:v>2000-2002</c:v>
                </c:pt>
                <c:pt idx="7">
                  <c:v>2003-2005</c:v>
                </c:pt>
                <c:pt idx="8">
                  <c:v>2006-2008</c:v>
                </c:pt>
                <c:pt idx="9">
                  <c:v>2009-2011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'[Charts ICHC 2015 for PP.xlsx]ICHC'!$L$26:$L$38</c:f>
              <c:numCache>
                <c:formatCode>#,##0.00_ ;[Red]\-#,##0.00\ </c:formatCode>
                <c:ptCount val="13"/>
                <c:pt idx="0">
                  <c:v>7.4</c:v>
                </c:pt>
                <c:pt idx="1">
                  <c:v>9.8000000000000007</c:v>
                </c:pt>
                <c:pt idx="2">
                  <c:v>9.3000000000000007</c:v>
                </c:pt>
                <c:pt idx="3">
                  <c:v>7.9</c:v>
                </c:pt>
                <c:pt idx="4">
                  <c:v>7.7</c:v>
                </c:pt>
                <c:pt idx="5">
                  <c:v>6.9</c:v>
                </c:pt>
                <c:pt idx="6">
                  <c:v>6.7</c:v>
                </c:pt>
                <c:pt idx="7">
                  <c:v>6.5</c:v>
                </c:pt>
                <c:pt idx="8">
                  <c:v>6.2</c:v>
                </c:pt>
                <c:pt idx="9">
                  <c:v>4.8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E-D558-45A2-AC82-10A79C6E6AB3}"/>
            </c:ext>
          </c:extLst>
        </c:ser>
        <c:dLbls/>
        <c:gapWidth val="80"/>
        <c:gapDepth val="42"/>
        <c:shape val="box"/>
        <c:axId val="73159424"/>
        <c:axId val="73160960"/>
        <c:axId val="0"/>
      </c:bar3DChart>
      <c:catAx>
        <c:axId val="73159424"/>
        <c:scaling>
          <c:orientation val="minMax"/>
        </c:scaling>
        <c:axPos val="b"/>
        <c:numFmt formatCode="General" sourceLinked="0"/>
        <c:tickLblPos val="nextTo"/>
        <c:txPr>
          <a:bodyPr rot="-2700000"/>
          <a:lstStyle/>
          <a:p>
            <a:pPr>
              <a:defRPr sz="1050" b="1"/>
            </a:pPr>
            <a:endParaRPr lang="en-US"/>
          </a:p>
        </c:txPr>
        <c:crossAx val="73160960"/>
        <c:crosses val="autoZero"/>
        <c:auto val="1"/>
        <c:lblAlgn val="ctr"/>
        <c:lblOffset val="100"/>
      </c:catAx>
      <c:valAx>
        <c:axId val="73160960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r>
                  <a:rPr lang="en-CA" sz="1200">
                    <a:solidFill>
                      <a:srgbClr val="002060"/>
                    </a:solidFill>
                  </a:rPr>
                  <a:t>Declared Dividend</a:t>
                </a:r>
              </a:p>
            </c:rich>
          </c:tx>
          <c:layout/>
        </c:title>
        <c:numFmt formatCode="#,##0.0_ ;[Red]\-#,##0.0\ 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159424"/>
        <c:crosses val="autoZero"/>
        <c:crossBetween val="between"/>
        <c:majorUnit val="2"/>
      </c:valAx>
    </c:plotArea>
    <c:plotVisOnly val="1"/>
    <c:dispBlanksAs val="gap"/>
  </c:chart>
  <c:spPr>
    <a:noFill/>
    <a:ln>
      <a:noFill/>
    </a:ln>
  </c:spPr>
  <c:externalData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C2EBBB8-211C-49D6-98F7-88F2E3C1CC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BC4C2E-BEF7-4BD6-97BD-0A7E9A22B4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E1C4F-DE36-4DCF-9C61-1E8678A645F2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44F10-0FBC-4B40-8F55-1BC7286095A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E0D23-6AAB-4B52-AEE8-21C1FD2329E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E57D6-06F5-445C-BEC8-77FA69CF2F7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EB85D-C5F9-43FE-81A3-80B0993E5F8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3FBF7-62C8-496A-B144-DF0F7FEEEFE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24FF2-7CCC-49F5-8977-24099734B4D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87C24-EC43-415C-8E0D-DE20A2C4170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B9435-486E-415A-9CC3-9BA73F5C8E7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71050-87E4-4FE9-BD89-5C79E9F023B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D47BF-41FC-494F-A482-19DCDD1597F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1DEF6-8098-428E-B56B-3035FDE0A4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B8D92-BE5A-41D0-856F-CA4C665E2F3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BB574-D754-4B7E-982E-E35E1DCD97A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9B593-B098-4E69-BC73-1E20D93285A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685EE-257B-4592-A531-A5AEB42ADB0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01D9D-2766-4EF0-B69C-9E68E0B3504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6A2A1-7BB3-4C48-A238-E99869BE01E5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2964C-C271-476A-904A-55300D4A328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C81E3-79CC-4EC5-8BD1-08210F8AFA7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C0BD5-062E-40A1-9D76-97560066E09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BB4EC-E6FA-440C-B587-E7DAAC325F28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9E210-2F74-4ABF-937E-012EB87E23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107D9-0147-4635-B2F2-53411CF82864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6D541-5B77-42CB-9056-095C461C6A7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C23B4-C583-4721-8AB0-5435CAE0FD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71409-42D5-4549-AFFB-F405863499B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12923-A993-45DC-9E52-ADA4B9C8EA6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8DC6B-9C16-47A8-A6AF-F95EEEFD5D8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0FDD-3FEF-45A9-B094-228C814A105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379E6E1-CF69-4E76-8B8A-CB9B0D8D9ECB}" type="slidenum">
              <a:rPr lang="en-US" altLang="en-US" sz="1200" u="sng">
                <a:latin typeface="Times New Roman" pitchFamily="18" charset="0"/>
              </a:rPr>
              <a:pPr algn="r" eaLnBrk="0" hangingPunct="0"/>
              <a:t>9</a:t>
            </a:fld>
            <a:endParaRPr lang="en-US" altLang="en-US" sz="1200" u="sng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CFA9-2F59-479A-B7A3-82F46645660E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3630-BEF5-408F-9089-5027F1F647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7A45-3B92-486E-AAAA-8F72CE6FBEDD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D9C6-AED8-4881-9460-DEEF42C160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F600-29F8-48E9-875C-659655022DC7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9474-332B-415E-BB47-8F235E3F26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F87F-213F-4D94-BA3E-D7F4BBCC29A6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B750-46C5-4F51-B92F-FCEEF24B41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3D0A-5EF0-4DA3-88C1-00BC59EE74CF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77D3-01E3-45C5-8DE6-42175E578F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267C-47CB-4564-816A-F39F61B30D99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AD0B-F4B9-4E52-A2B3-7E7573AFC9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7C1C-A1DE-4F83-99F6-6DBE403EE87E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1519-C3FE-4CB2-B253-16AA9197DD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208F-8584-4DFB-8A7D-9A83C666A8FE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2F85-AF56-4995-A937-063F2B285B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12BA-2074-4228-8CD1-2625A9BD1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0C5E-9F4B-4874-A1CA-2700F74B8302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4453-F6DE-415E-9F3E-9CA47D2D13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86D7-44FB-4131-A76A-69B29C367C37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0AAD-6FA1-4676-957D-49E530FCA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F98F-5FA0-4C9F-9842-F0A3143DD140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C5F8-1C21-4495-AFB6-21B6A7005F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928D-53BA-4112-816B-219305F72484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B83D-182B-42B2-92CF-E7E30B478E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6B4B-D171-4C33-BC86-B5203D9BC865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D5A6-2669-4098-A21E-AE9A5FC35B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939E-9313-4C72-8BAF-4BBD7B0B5285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D8D2-2730-467F-B81D-742175970B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C3FE-72E2-4424-B074-A6AB9EBF56DC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7090-C0A6-4072-97E6-705E9292F5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BEB4-356A-4E61-BFBD-DF211D978CA0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6025-7E65-4105-9E43-3881F7307E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7FAA74-F394-434F-ABAD-A5E6658AA72F}" type="datetime1">
              <a:rPr lang="en-CA"/>
              <a:pPr>
                <a:defRPr/>
              </a:pPr>
              <a:t>05/11/2016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D7984FC6-E535-4F5A-8FE3-9FBCB736A2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7" r:id="rId11"/>
    <p:sldLayoutId id="2147484692" r:id="rId12"/>
    <p:sldLayoutId id="2147484698" r:id="rId13"/>
    <p:sldLayoutId id="2147484693" r:id="rId14"/>
    <p:sldLayoutId id="2147484694" r:id="rId15"/>
    <p:sldLayoutId id="2147484695" r:id="rId16"/>
    <p:sldLayoutId id="2147484699" r:id="rId17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534400" cy="1143000"/>
          </a:xfrm>
        </p:spPr>
        <p:txBody>
          <a:bodyPr lIns="92075" tIns="46038" rIns="92075" bIns="46038" rtlCol="0" anchor="ctr">
            <a:normAutofit fontScale="90000"/>
          </a:bodyPr>
          <a:lstStyle/>
          <a:p>
            <a:pPr algn="ct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rgbClr val="C49500"/>
                </a:solidFill>
              </a:rPr>
              <a:t>key Concepts of Islamic Financing</a:t>
            </a:r>
            <a:br>
              <a:rPr lang="en-US" sz="3600" dirty="0">
                <a:solidFill>
                  <a:srgbClr val="C49500"/>
                </a:solidFill>
              </a:rPr>
            </a:br>
            <a:r>
              <a:rPr lang="en-US" sz="3600" dirty="0">
                <a:solidFill>
                  <a:srgbClr val="C49500"/>
                </a:solidFill>
              </a:rPr>
              <a:t>and</a:t>
            </a:r>
            <a:br>
              <a:rPr lang="en-US" sz="3600" dirty="0">
                <a:solidFill>
                  <a:srgbClr val="C49500"/>
                </a:solidFill>
              </a:rPr>
            </a:br>
            <a:r>
              <a:rPr lang="en-US" sz="3600" dirty="0">
                <a:solidFill>
                  <a:srgbClr val="C49500"/>
                </a:solidFill>
              </a:rPr>
              <a:t> Interest Free Home Ownership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305800" cy="2895600"/>
          </a:xfrm>
        </p:spPr>
        <p:txBody>
          <a:bodyPr lIns="92075" tIns="46038" rIns="92075" bIns="46038"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400" dirty="0">
                <a:solidFill>
                  <a:srgbClr val="002060"/>
                </a:solidFill>
              </a:rPr>
              <a:t>By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8000" dirty="0">
                <a:solidFill>
                  <a:srgbClr val="002060"/>
                </a:solidFill>
              </a:rPr>
              <a:t>PERVEZ NASIM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9600" i="1" dirty="0">
                <a:solidFill>
                  <a:srgbClr val="002060"/>
                </a:solidFill>
              </a:rPr>
              <a:t>Chairman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1200" dirty="0">
                <a:solidFill>
                  <a:srgbClr val="002060"/>
                </a:solidFill>
              </a:rPr>
              <a:t>Islamic Co-operative Housing Corporation Ltd.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7200" dirty="0">
                <a:solidFill>
                  <a:srgbClr val="002060"/>
                </a:solidFill>
              </a:rPr>
              <a:t>&amp;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9600" dirty="0">
                <a:solidFill>
                  <a:srgbClr val="002060"/>
                </a:solidFill>
              </a:rPr>
              <a:t> Ansar Financial Group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9600" dirty="0">
                <a:solidFill>
                  <a:srgbClr val="002060"/>
                </a:solidFill>
              </a:rPr>
              <a:t>Canada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400" dirty="0"/>
              <a:t> </a:t>
            </a:r>
            <a:endParaRPr lang="en-US" sz="5600" dirty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300" dirty="0">
                <a:latin typeface="GoudyHandtooled BT" pitchFamily="82" charset="0"/>
              </a:rPr>
              <a:t>	</a:t>
            </a:r>
            <a:r>
              <a:rPr lang="en-US" dirty="0">
                <a:latin typeface="GoudyHandtooled BT" pitchFamily="82" charset="0"/>
              </a:rPr>
              <a:t> </a:t>
            </a:r>
            <a:endParaRPr lang="en-US" dirty="0"/>
          </a:p>
        </p:txBody>
      </p:sp>
      <p:pic>
        <p:nvPicPr>
          <p:cNvPr id="11269" name="Picture 7" descr="iStock_000005127336X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3355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286000" y="1143000"/>
            <a:ext cx="13716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</p:cSld>
  <p:clrMapOvr>
    <a:masterClrMapping/>
  </p:clrMapOvr>
  <p:transition spd="slow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991600" cy="21336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/>
              <a:t> </a:t>
            </a:r>
            <a:r>
              <a:rPr lang="en-US" dirty="0">
                <a:solidFill>
                  <a:srgbClr val="CC9900"/>
                </a:solidFill>
              </a:rPr>
              <a:t>Islamic Co-operative Housing Corporation Ltd.</a:t>
            </a:r>
            <a:r>
              <a:rPr lang="en-US" sz="4400" i="1" dirty="0">
                <a:solidFill>
                  <a:srgbClr val="CC9900"/>
                </a:solidFill>
              </a:rPr>
              <a:t>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>
                <a:solidFill>
                  <a:srgbClr val="002060"/>
                </a:solidFill>
              </a:rPr>
              <a:t>THE SHARIA MODEL ADOPTED </a:t>
            </a:r>
            <a:br>
              <a:rPr lang="en-US" i="1" dirty="0">
                <a:solidFill>
                  <a:srgbClr val="002060"/>
                </a:solidFill>
              </a:rPr>
            </a:br>
            <a:r>
              <a:rPr lang="en-US" i="1" dirty="0">
                <a:solidFill>
                  <a:srgbClr val="002060"/>
                </a:solidFill>
              </a:rPr>
              <a:t>BY THE CO-OP</a:t>
            </a:r>
            <a:br>
              <a:rPr lang="en-US" i="1" dirty="0">
                <a:solidFill>
                  <a:srgbClr val="00206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90800"/>
            <a:ext cx="86106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7030A0"/>
                </a:solidFill>
              </a:rPr>
              <a:t>Musharikah Mutanaqisah or Decreasing Partnership model was adopted;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7030A0"/>
                </a:solidFill>
              </a:rPr>
              <a:t>For its simplicity and practical nature for the long term transactions;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7030A0"/>
                </a:solidFill>
              </a:rPr>
              <a:t>A Partnership between a Family and the Community (Co-op)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95600"/>
          </a:xfrm>
        </p:spPr>
        <p:txBody>
          <a:bodyPr rtlCol="0"/>
          <a:lstStyle/>
          <a:p>
            <a:pPr algn="ctr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en-US" sz="6200" dirty="0"/>
              <a:t/>
            </a:r>
            <a:br>
              <a:rPr lang="en-US" altLang="en-US" sz="6200" dirty="0"/>
            </a:br>
            <a:r>
              <a:rPr lang="en-US" altLang="en-US" sz="6200" dirty="0">
                <a:solidFill>
                  <a:schemeClr val="accent4">
                    <a:lumMod val="75000"/>
                  </a:schemeClr>
                </a:solidFill>
              </a:rPr>
              <a:t>A PARTNERSHIP</a:t>
            </a: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28956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Between the Islamic Financial Institution</a:t>
            </a:r>
          </a:p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and</a:t>
            </a:r>
          </a:p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The Prospective Home Owner</a:t>
            </a: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600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/>
              <a:t>    </a:t>
            </a:r>
            <a:br>
              <a:rPr lang="en-US" altLang="en-US" sz="4000"/>
            </a:br>
            <a:r>
              <a:rPr lang="en-US" altLang="en-US" sz="3100">
                <a:solidFill>
                  <a:srgbClr val="CC9900"/>
                </a:solidFill>
              </a:rPr>
              <a:t>Islamic Co-operative Housing Corporation Ltd.</a:t>
            </a:r>
            <a:endParaRPr lang="en-US" altLang="en-US">
              <a:solidFill>
                <a:srgbClr val="CC99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133600"/>
            <a:ext cx="8686800" cy="4494213"/>
          </a:xfrm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THE CO-OP IS BEING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MANAGED BY A BOARD OF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SEVEN VOLUNTEERS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 WHO ARE ELECTED EVERY TWO YEARS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CC9900"/>
                </a:solidFill>
              </a:rPr>
              <a:t> Islamic Co-operative Housing Corporation Ltd.</a:t>
            </a:r>
            <a:br>
              <a:rPr lang="en-US" sz="2800" dirty="0">
                <a:solidFill>
                  <a:srgbClr val="CC9900"/>
                </a:solidFill>
              </a:rPr>
            </a:br>
            <a:r>
              <a:rPr lang="en-US" sz="2800" dirty="0"/>
              <a:t>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TYPES OF MEMBRSHIP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 lIns="92075" tIns="46038" rIns="92075" bIns="46038"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	</a:t>
            </a:r>
            <a:r>
              <a:rPr lang="en-US" altLang="en-US" sz="2400" b="1">
                <a:solidFill>
                  <a:srgbClr val="002060"/>
                </a:solidFill>
              </a:rPr>
              <a:t>A.	  Prospective Home Buyers;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                                                               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B.	  Home Buyers under the interest based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          mortgages;</a:t>
            </a:r>
          </a:p>
          <a:p>
            <a:pPr algn="just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C.	  Simple Investors;</a:t>
            </a:r>
          </a:p>
          <a:p>
            <a:pPr algn="just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D.	  Home Buyers under Co-op Scheme;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E.	  Institutional Investors;	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F.	  Children/Grand Children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                          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83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685213" cy="594201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0"/>
              </a:lnSpc>
            </a:pPr>
            <a:endParaRPr lang="en-US" altLang="en-US" sz="4400">
              <a:solidFill>
                <a:srgbClr val="330099"/>
              </a:solidFill>
            </a:endParaRPr>
          </a:p>
          <a:p>
            <a:pPr algn="ctr" eaLnBrk="1" hangingPunct="1">
              <a:lnSpc>
                <a:spcPct val="5000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</a:pPr>
            <a:r>
              <a:rPr lang="en-US" altLang="en-US" sz="4400">
                <a:solidFill>
                  <a:srgbClr val="002060"/>
                </a:solidFill>
              </a:rPr>
              <a:t>MEMBERS COMMITMENTS:</a:t>
            </a:r>
          </a:p>
          <a:p>
            <a:pPr algn="ctr" eaLnBrk="1" hangingPunct="1">
              <a:lnSpc>
                <a:spcPct val="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algn="ctr" eaLnBrk="1" hangingPunct="1">
              <a:lnSpc>
                <a:spcPct val="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PAY $75 MEMBERSHIP FEE TO JOIN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BUY 6 SHARES OF $100 EACH ANNUALLY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INVEST FIRST  AND BUY SHARES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20% OF 1ST $100,000 COST OF HOUSE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25% OF UP TO THE NEXT $100,000 COST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30% OF OVER $200,000 COST OF HOUSE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5791200"/>
          </a:xfrm>
        </p:spPr>
        <p:txBody>
          <a:bodyPr lIns="92075" tIns="46038" rIns="92075" bIns="46038" rtlCol="0">
            <a:normAutofit fontScale="92500"/>
          </a:bodyPr>
          <a:lstStyle/>
          <a:p>
            <a:pPr eaLnBrk="1" fontAlgn="auto" hangingPunct="1">
              <a:lnSpc>
                <a:spcPct val="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4400" dirty="0">
              <a:solidFill>
                <a:srgbClr val="330099"/>
              </a:solidFill>
            </a:endParaRPr>
          </a:p>
          <a:p>
            <a:pPr algn="ctr" eaLnBrk="1" fontAlgn="auto" hangingPunct="1">
              <a:lnSpc>
                <a:spcPct val="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4400" dirty="0">
                <a:solidFill>
                  <a:srgbClr val="002060"/>
                </a:solidFill>
              </a:rPr>
              <a:t>MEMBERS:</a:t>
            </a:r>
          </a:p>
          <a:p>
            <a:pPr algn="l" eaLnBrk="1" fontAlgn="auto" hangingPunct="1">
              <a:lnSpc>
                <a:spcPct val="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4400" dirty="0">
              <a:solidFill>
                <a:srgbClr val="002060"/>
              </a:solidFill>
            </a:endParaRPr>
          </a:p>
          <a:p>
            <a:pPr algn="l" eaLnBrk="1" fontAlgn="auto" hangingPunct="1">
              <a:lnSpc>
                <a:spcPct val="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4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PAY PROPORTIONATE RENT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INCREASE THEIR OWNERSHIP WHEN THEY CAN</a:t>
            </a:r>
          </a:p>
          <a:p>
            <a:pPr lvl="1"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(Every month or every second month or so on)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RENT DECREASES AS OWNERSHIP RATIO INCREASES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SHARE GAIN/LOSS 10% WITH THE CO-OP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LEGAL OWNERSHIP REMAINS IN THE NAME OF THE HOUSING CO-OP                     TILL 100% OWNERSHIP SHARES ARE PURCHASED BY THE MEMBER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991600" cy="6858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altLang="en-US" sz="1600" b="1" dirty="0">
                <a:solidFill>
                  <a:srgbClr val="002060"/>
                </a:solidFill>
              </a:rPr>
              <a:t>RENT REVISION FORM</a:t>
            </a:r>
            <a:endParaRPr lang="en-CA" altLang="en-US" sz="14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4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Membership #: R.E.P #: 				Revision # ____________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6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6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Effective ,    ________________ the total proportionate occupancy charges for the above housing unit will  be </a:t>
            </a:r>
            <a:r>
              <a:rPr lang="en-CA" altLang="en-US" sz="1600" b="1" dirty="0">
                <a:solidFill>
                  <a:srgbClr val="002060"/>
                </a:solidFill>
              </a:rPr>
              <a:t>$000.00 calculated as follows: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Shares previously held by the member 				</a:t>
            </a:r>
            <a:r>
              <a:rPr lang="en-CA" altLang="en-US" sz="1600" b="1" dirty="0">
                <a:solidFill>
                  <a:srgbClr val="002060"/>
                </a:solidFill>
              </a:rPr>
              <a:t>$120,000.00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Additional shares purchased on  _____________ 			 </a:t>
            </a:r>
            <a:r>
              <a:rPr lang="en-CA" altLang="en-US" sz="1600" b="1" dirty="0">
                <a:solidFill>
                  <a:srgbClr val="002060"/>
                </a:solidFill>
              </a:rPr>
              <a:t>$ 20,000.00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Total shares held by the member 				A = 	</a:t>
            </a:r>
            <a:r>
              <a:rPr lang="en-CA" altLang="en-US" sz="1600" b="1" dirty="0">
                <a:solidFill>
                  <a:srgbClr val="002060"/>
                </a:solidFill>
              </a:rPr>
              <a:t>$140,000.00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Corporation's share </a:t>
            </a:r>
            <a:r>
              <a:rPr lang="en-C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	B = 	</a:t>
            </a:r>
            <a:r>
              <a:rPr lang="en-CA" altLang="en-US" sz="1600" b="1" dirty="0">
                <a:solidFill>
                  <a:srgbClr val="FF0000"/>
                </a:solidFill>
              </a:rPr>
              <a:t>$166,000.00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Cost of the Housing unit 						C = 	</a:t>
            </a:r>
            <a:r>
              <a:rPr lang="en-CA" altLang="en-US" sz="1600" b="1" dirty="0">
                <a:solidFill>
                  <a:srgbClr val="002060"/>
                </a:solidFill>
              </a:rPr>
              <a:t>$306,000.00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Occupancy Charges (Rent) 						D = 	</a:t>
            </a:r>
            <a:r>
              <a:rPr lang="en-CA" altLang="en-US" sz="1600" b="1" dirty="0">
                <a:solidFill>
                  <a:srgbClr val="002060"/>
                </a:solidFill>
              </a:rPr>
              <a:t>$    2,000.00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Monthly Proportionate Rent: (B / C) x D </a:t>
            </a:r>
            <a:r>
              <a:rPr lang="en-CA" altLang="en-US" sz="1600" b="1" dirty="0">
                <a:solidFill>
                  <a:srgbClr val="002060"/>
                </a:solidFill>
              </a:rPr>
              <a:t>$ 166,000 x 2,000 	E = 	$    1,084.00                                                 				                                          $ 306,000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Add: Administration Fee: 								</a:t>
            </a:r>
            <a:r>
              <a:rPr lang="en-CA" altLang="en-US" sz="1600" b="1" dirty="0">
                <a:solidFill>
                  <a:srgbClr val="002060"/>
                </a:solidFill>
              </a:rPr>
              <a:t>$         15.00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  </a:t>
            </a:r>
            <a:r>
              <a:rPr lang="en-CA" altLang="en-US" sz="1600" b="1" i="1" dirty="0">
                <a:solidFill>
                  <a:srgbClr val="002060"/>
                </a:solidFill>
              </a:rPr>
              <a:t>TOTAL PROPORTIONATE RENT : </a:t>
            </a:r>
            <a:r>
              <a:rPr lang="en-CA" alt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  <a:r>
              <a:rPr lang="en-CA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</a:t>
            </a:r>
            <a:r>
              <a:rPr lang="en-CA" altLang="en-US" sz="1600" b="1" dirty="0">
                <a:solidFill>
                  <a:srgbClr val="FF0000"/>
                </a:solidFill>
              </a:rPr>
              <a:t>$    1,099.00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PREPARED BY:____________________ 		DATE:_______________________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0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2" dur="500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500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0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CC9900"/>
                </a:solidFill>
              </a:rPr>
              <a:t>Islamic Co-operative Housing Corporation Ltd.</a:t>
            </a:r>
            <a:br>
              <a:rPr lang="en-US" sz="2800" dirty="0">
                <a:solidFill>
                  <a:srgbClr val="CC9900"/>
                </a:solidFill>
              </a:rPr>
            </a:br>
            <a:r>
              <a:rPr lang="en-US" sz="2800" dirty="0"/>
              <a:t>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SHARING OF GAIN OR LOSS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4648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b="1">
                <a:solidFill>
                  <a:srgbClr val="002060"/>
                </a:solidFill>
              </a:rPr>
              <a:t>As a result of sale/transfer of the housing unit any gain or loss realized will be divided as follows:                                            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solidFill>
                  <a:srgbClr val="002060"/>
                </a:solidFill>
              </a:rPr>
              <a:t>A</a:t>
            </a:r>
            <a:r>
              <a:rPr lang="en-US" altLang="en-US" sz="2000" b="1">
                <a:solidFill>
                  <a:srgbClr val="002060"/>
                </a:solidFill>
              </a:rPr>
              <a:t>.   If, at that time, the member has more than 50% shares, 10% to 	    the Co-op and 90% to the member.                                                                             </a:t>
            </a:r>
          </a:p>
          <a:p>
            <a:pPr lvl="1" eaLnBrk="1" hangingPunct="1"/>
            <a:r>
              <a:rPr lang="en-US" altLang="en-US" sz="2000" b="1">
                <a:solidFill>
                  <a:srgbClr val="002060"/>
                </a:solidFill>
              </a:rPr>
              <a:t>B.    If the member has 50% or less shares,20% to the Co-op and 		     80% to the member.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b="1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2060"/>
                </a:solidFill>
              </a:rPr>
              <a:t>The capital gain or loss will be shared after making an adjustment for authorized improvements, expansions and certain legal expenses incurred by the member</a:t>
            </a:r>
            <a:r>
              <a:rPr lang="en-US" altLang="en-US" b="1">
                <a:solidFill>
                  <a:schemeClr val="tx2"/>
                </a:solidFill>
              </a:rPr>
              <a:t>.</a:t>
            </a:r>
            <a:r>
              <a:rPr lang="en-US" altLang="en-US" b="1"/>
              <a:t>                           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06400"/>
            <a:ext cx="8763000" cy="533400"/>
          </a:xfrm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0013" cy="594201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0"/>
              </a:lnSpc>
            </a:pPr>
            <a:endParaRPr lang="en-US" altLang="en-US" sz="4400">
              <a:solidFill>
                <a:srgbClr val="330099"/>
              </a:solidFill>
            </a:endParaRPr>
          </a:p>
          <a:p>
            <a:pPr algn="ctr" eaLnBrk="1" hangingPunct="1">
              <a:lnSpc>
                <a:spcPct val="5000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algn="l" eaLnBrk="1" hangingPunct="1">
              <a:lnSpc>
                <a:spcPct val="200000"/>
              </a:lnSpc>
            </a:pPr>
            <a:r>
              <a:rPr lang="en-US" altLang="en-US" sz="3200">
                <a:solidFill>
                  <a:srgbClr val="002060"/>
                </a:solidFill>
              </a:rPr>
              <a:t>MEMBERS IN DRIVERS SEAT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altLang="en-US" sz="3200">
                <a:solidFill>
                  <a:srgbClr val="002060"/>
                </a:solidFill>
              </a:rPr>
              <a:t>COMPLETE 100% OWNERSHIP IN 10-12 YEARS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altLang="en-US" sz="3200">
                <a:solidFill>
                  <a:srgbClr val="002060"/>
                </a:solidFill>
              </a:rPr>
              <a:t>CONVENTIONAL MORTGAGES TAKE 25-30 YEARS</a:t>
            </a:r>
          </a:p>
          <a:p>
            <a:pPr algn="ctr" eaLnBrk="1" hangingPunct="1">
              <a:lnSpc>
                <a:spcPct val="200000"/>
              </a:lnSpc>
            </a:pPr>
            <a:endParaRPr lang="en-US" altLang="en-US" sz="3200">
              <a:solidFill>
                <a:srgbClr val="002060"/>
              </a:solidFill>
            </a:endParaRPr>
          </a:p>
          <a:p>
            <a:pPr algn="ctr" eaLnBrk="1" hangingPunct="1">
              <a:lnSpc>
                <a:spcPct val="200000"/>
              </a:lnSpc>
            </a:pPr>
            <a:endParaRPr lang="en-US" altLang="en-US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Objectives</a:t>
            </a:r>
            <a:endParaRPr lang="en-CA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/>
            <a:r>
              <a:rPr lang="en-US" sz="3200" i="1">
                <a:solidFill>
                  <a:srgbClr val="002060"/>
                </a:solidFill>
              </a:rPr>
              <a:t>To facilitate our committed members the opportunity to buy a house for their families without indulging in riba, and with as much security and flexibility as possible, within the taxation and legal framework of the country.</a:t>
            </a:r>
            <a:endParaRPr lang="en-CA" sz="3200" i="1">
              <a:solidFill>
                <a:srgbClr val="002060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8A4BA-EA36-490F-8D56-85C6D8558F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en-US" altLang="en-US" sz="6000"/>
              <a:t>PREAMBLE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819400"/>
            <a:ext cx="6858000" cy="36576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The very fundamental concept for us to understand and accept is the fact, as revealed by Allah, our creator and sustainer, in the Holy Quran: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“AND IT IS FOR ALLAH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WHATEVER IN THE HEAVENS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 AND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 WHATEVER IN THE EARTH.”</a:t>
            </a:r>
            <a:r>
              <a:rPr lang="en-US" altLang="en-US" dirty="0">
                <a:solidFill>
                  <a:srgbClr val="FF0066"/>
                </a:solidFill>
              </a:rPr>
              <a:t/>
            </a:r>
            <a:br>
              <a:rPr lang="en-US" altLang="en-US" dirty="0">
                <a:solidFill>
                  <a:srgbClr val="FF0066"/>
                </a:solidFill>
              </a:rPr>
            </a:br>
            <a:endParaRPr lang="en-US" altLang="en-US" dirty="0">
              <a:solidFill>
                <a:srgbClr val="FF0066"/>
              </a:solidFill>
            </a:endParaRPr>
          </a:p>
        </p:txBody>
      </p:sp>
      <p:pic>
        <p:nvPicPr>
          <p:cNvPr id="12293" name="Picture 6" descr="iStock_000009280486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524125"/>
            <a:ext cx="2514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3" y="762000"/>
            <a:ext cx="8270875" cy="1430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Opportunity to Committed Muslims all over the World ….</a:t>
            </a:r>
            <a:endParaRPr lang="en-CA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555038" cy="4419600"/>
          </a:xfrm>
        </p:spPr>
        <p:txBody>
          <a:bodyPr>
            <a:noAutofit/>
          </a:bodyPr>
          <a:lstStyle/>
          <a:p>
            <a:pPr marL="400050" indent="-400050">
              <a:defRPr/>
            </a:pPr>
            <a:r>
              <a:rPr lang="en-US" sz="2400" i="1" dirty="0">
                <a:solidFill>
                  <a:srgbClr val="002060"/>
                </a:solidFill>
              </a:rPr>
              <a:t>To mobilize and pool their savings and invest in the houses of fellow Muslims with no strings attached to a particular house;</a:t>
            </a:r>
            <a:endParaRPr lang="en-CA" sz="2400" i="1" dirty="0">
              <a:solidFill>
                <a:srgbClr val="002060"/>
              </a:solidFill>
            </a:endParaRPr>
          </a:p>
          <a:p>
            <a:pPr marL="400050" indent="-400050">
              <a:defRPr/>
            </a:pPr>
            <a:r>
              <a:rPr lang="en-US" sz="2400" i="1" dirty="0">
                <a:solidFill>
                  <a:srgbClr val="002060"/>
                </a:solidFill>
              </a:rPr>
              <a:t>To keep an individual’s funds as flexible as possible with the ability to sell</a:t>
            </a:r>
            <a:r>
              <a:rPr lang="en-US" sz="1050" i="1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/</a:t>
            </a:r>
            <a:r>
              <a:rPr lang="en-US" sz="1050" i="1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transfer  his</a:t>
            </a:r>
            <a:r>
              <a:rPr lang="en-US" sz="1050" i="1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/</a:t>
            </a:r>
            <a:r>
              <a:rPr lang="en-US" sz="1050" i="1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her shares with a reasonable notice;</a:t>
            </a:r>
            <a:endParaRPr lang="en-CA" sz="2400" i="1" dirty="0">
              <a:solidFill>
                <a:srgbClr val="002060"/>
              </a:solidFill>
            </a:endParaRPr>
          </a:p>
          <a:p>
            <a:pPr marL="400050" indent="-400050">
              <a:defRPr/>
            </a:pPr>
            <a:r>
              <a:rPr lang="en-US" sz="2400" i="1" dirty="0">
                <a:solidFill>
                  <a:srgbClr val="002060"/>
                </a:solidFill>
              </a:rPr>
              <a:t>To maintain the security of the investment; and</a:t>
            </a:r>
            <a:endParaRPr lang="en-CA" sz="2400" i="1" dirty="0">
              <a:solidFill>
                <a:srgbClr val="002060"/>
              </a:solidFill>
            </a:endParaRPr>
          </a:p>
          <a:p>
            <a:pPr marL="400050" indent="-400050">
              <a:defRPr/>
            </a:pPr>
            <a:r>
              <a:rPr lang="en-US" sz="2400" i="1" dirty="0">
                <a:solidFill>
                  <a:srgbClr val="002060"/>
                </a:solidFill>
              </a:rPr>
              <a:t>To share the capital gain or loss and the rental income of the “Co-operative” in the form of dividends with all members.</a:t>
            </a:r>
            <a:endParaRPr lang="en-CA" sz="2400" i="1" dirty="0">
              <a:solidFill>
                <a:srgbClr val="002060"/>
              </a:solidFill>
            </a:endParaRPr>
          </a:p>
          <a:p>
            <a:pPr>
              <a:defRPr/>
            </a:pPr>
            <a:endParaRPr lang="en-CA" sz="2400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D96492-D985-4F73-BDE5-DDAC5123F1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37432-1E68-4FB8-BF5A-E650AAA3AA5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21151" y="1225810"/>
          <a:ext cx="7572080" cy="463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/>
          </p:cNvGraphicFramePr>
          <p:nvPr/>
        </p:nvGraphicFramePr>
        <p:xfrm>
          <a:off x="228600" y="1143000"/>
          <a:ext cx="8229600" cy="4983163"/>
        </p:xfrm>
        <a:graphic>
          <a:graphicData uri="http://schemas.openxmlformats.org/presentationml/2006/ole">
            <p:oleObj spid="_x0000_s1029" name="Chart" r:id="rId4" imgW="8334263" imgH="5086311" progId="">
              <p:embed/>
            </p:oleObj>
          </a:graphicData>
        </a:graphic>
      </p:graphicFrame>
      <p:pic>
        <p:nvPicPr>
          <p:cNvPr id="1027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8" y="206375"/>
            <a:ext cx="9413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C3F5E2-8EF8-44B3-B573-A7C123CF2AE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528444"/>
              </p:ext>
            </p:extLst>
          </p:nvPr>
        </p:nvGraphicFramePr>
        <p:xfrm>
          <a:off x="228600" y="1323877"/>
          <a:ext cx="7467599" cy="446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 dirty="0"/>
          </a:p>
        </p:txBody>
      </p:sp>
      <p:sp>
        <p:nvSpPr>
          <p:cNvPr id="2052" name="Rectangle 2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sz="2900"/>
              <a:t>ANSAR FINANCIAL GROUP</a:t>
            </a:r>
            <a:r>
              <a:rPr lang="en-US" altLang="en-US" sz="2100"/>
              <a:t> </a:t>
            </a:r>
            <a:br>
              <a:rPr lang="en-US" altLang="en-US" sz="2100"/>
            </a:br>
            <a:r>
              <a:rPr lang="en-US" altLang="en-US" sz="2900"/>
              <a:t>LAUNCHED A NEW CO-OPERATIVE 2003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676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530" dirty="0">
                <a:solidFill>
                  <a:srgbClr val="002060"/>
                </a:solidFill>
              </a:rPr>
              <a:t>ANSAR CO-OPERATIVE HOUSING CORPORATION LTD.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Ansar Co-operative operates under the same principles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300" dirty="0"/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3048000" y="1447800"/>
          <a:ext cx="3048000" cy="2058988"/>
        </p:xfrm>
        <a:graphic>
          <a:graphicData uri="http://schemas.openxmlformats.org/presentationml/2006/ole">
            <p:oleObj spid="_x0000_s2053" name="Bitmap Image" r:id="rId4" imgW="4285714" imgH="2781688" progId="PBrush">
              <p:embed/>
            </p:oleObj>
          </a:graphicData>
        </a:graphic>
      </p:graphicFrame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743200"/>
          </a:xfrm>
          <a:solidFill>
            <a:schemeClr val="tx1"/>
          </a:solidFill>
        </p:spPr>
        <p:txBody>
          <a:bodyPr lIns="92075" tIns="46038" rIns="92075" bIns="46038" rtlCol="0"/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Islamic Co-operative Housing Corporation Ltd.</a:t>
            </a:r>
            <a:br>
              <a:rPr lang="en-US" sz="33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Ansar Co-operative Housing Corporation Ltd.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4400" dirty="0">
                <a:solidFill>
                  <a:srgbClr val="CC9900"/>
                </a:solidFill>
              </a:rPr>
              <a:t>COMBINED PRESENT STATUS</a:t>
            </a:r>
          </a:p>
        </p:txBody>
      </p:sp>
      <p:sp>
        <p:nvSpPr>
          <p:cNvPr id="25604" name="Rectangle 3"/>
          <p:cNvSpPr>
            <a:spLocks noGrp="1"/>
          </p:cNvSpPr>
          <p:nvPr>
            <p:ph idx="1"/>
          </p:nvPr>
        </p:nvSpPr>
        <p:spPr>
          <a:xfrm>
            <a:off x="838200" y="2895600"/>
            <a:ext cx="8001000" cy="38100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In thirty four years, purchased a little over eight hundred (800) houses;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Sold a little over $66 Million worth of Shares;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Gave Dividends between 3.6% and 10%.    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For the year 2015 it is 3.6%;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Membership has grown to almost 4,600 in North America and a good number from overseas as investors;</a:t>
            </a:r>
          </a:p>
        </p:txBody>
      </p:sp>
    </p:spTree>
  </p:cSld>
  <p:clrMapOvr>
    <a:masterClrMapping/>
  </p:clrMapOvr>
  <p:transition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52400" y="381000"/>
            <a:ext cx="8839200" cy="6705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CA" altLang="en-US" i="1" dirty="0">
                <a:solidFill>
                  <a:srgbClr val="CC9900"/>
                </a:solidFill>
              </a:rPr>
              <a:t>OTHER COMMUNITIES COPIED OUR MODEL</a:t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rgbClr val="CC9900"/>
                </a:solidFill>
              </a:rPr>
              <a:t>	</a:t>
            </a:r>
            <a:r>
              <a:rPr lang="en-CA" altLang="en-US" dirty="0">
                <a:solidFill>
                  <a:srgbClr val="002060"/>
                </a:solidFill>
              </a:rPr>
              <a:t>1. St. Louis, Missouri, USA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2. San Francesco, USA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3. Manchester, UK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4. Malaysia (In Progress)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chemeClr val="tx1"/>
                </a:solidFill>
              </a:rPr>
              <a:t/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i="1" dirty="0">
                <a:solidFill>
                  <a:srgbClr val="FFFFFF"/>
                </a:solidFill>
              </a:rPr>
              <a:t>in</a:t>
            </a:r>
            <a:endParaRPr lang="en-CA" altLang="en-US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8000"/>
                </a:solidFill>
              </a:rPr>
              <a:t>         </a:t>
            </a:r>
          </a:p>
        </p:txBody>
      </p:sp>
      <p:pic>
        <p:nvPicPr>
          <p:cNvPr id="38915" name="Picture 5" descr="iStock_000005125394Medi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50784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ACHCLo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562600"/>
            <a:ext cx="1628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ICHClogo-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5626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752600" y="5791200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rgbClr val="002060"/>
                </a:solidFill>
                <a:latin typeface="Moderne"/>
              </a:rPr>
              <a:t> www.ansarhousing.com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545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/>
              <a:t>Funds are invested in Islamically permitted businesses/projects through Ansar Financial Group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/>
              <a:t>Various Shariyah concepts such as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MUSHARIKAH </a:t>
            </a:r>
            <a:r>
              <a:rPr lang="en-US" sz="2400" dirty="0"/>
              <a:t>(partnership),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MURABAHA</a:t>
            </a:r>
            <a:r>
              <a:rPr lang="en-US" sz="2400" dirty="0"/>
              <a:t> (installment purchase)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       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IJARAH</a:t>
            </a:r>
            <a:r>
              <a:rPr lang="en-US" sz="2400" dirty="0"/>
              <a:t> (leasing) are applied in the operation of all business transactions.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>
                <a:solidFill>
                  <a:srgbClr val="002060"/>
                </a:solidFill>
                <a:latin typeface="Candara" pitchFamily="34" charset="0"/>
              </a:rPr>
              <a:t>Ansar Financial Group - AFG (AG - Private + AFDC - Public)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04800"/>
            <a:ext cx="8229600" cy="944563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  <a:cs typeface="Lucida Sans Unicode" pitchFamily="34" charset="0"/>
              </a:rPr>
              <a:t>Listing of Ansar Financial Group – AFG (AG+AFDC)</a:t>
            </a:r>
            <a:br>
              <a:rPr lang="en-US" sz="2400">
                <a:solidFill>
                  <a:srgbClr val="FF0000"/>
                </a:solidFill>
                <a:cs typeface="Lucida Sans Unicode" pitchFamily="34" charset="0"/>
              </a:rPr>
            </a:br>
            <a:r>
              <a:rPr lang="en-US" sz="2400">
                <a:solidFill>
                  <a:srgbClr val="FF0000"/>
                </a:solidFill>
                <a:cs typeface="Lucida Sans Unicode" pitchFamily="34" charset="0"/>
              </a:rPr>
              <a:t>Projects in Progress</a:t>
            </a:r>
            <a:r>
              <a:rPr lang="en-US" sz="2400" u="sng">
                <a:latin typeface="Candara" pitchFamily="34" charset="0"/>
              </a:rPr>
              <a:t> </a:t>
            </a:r>
            <a:br>
              <a:rPr lang="en-US" sz="2400" u="sng">
                <a:latin typeface="Candara" pitchFamily="34" charset="0"/>
              </a:rPr>
            </a:br>
            <a:endParaRPr lang="en-US" sz="2400" u="sng">
              <a:latin typeface="Candara" pitchFamily="34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400" b="1" i="1" dirty="0">
                <a:solidFill>
                  <a:schemeClr val="accent4"/>
                </a:solidFill>
                <a:cs typeface="Lucida Sans Unicode" pitchFamily="34" charset="0"/>
              </a:rPr>
              <a:t>Deer Valley  Land Development in Edmonton</a:t>
            </a:r>
          </a:p>
          <a:p>
            <a:pPr marL="457200" indent="-457200" eaLnBrk="1" hangingPunct="1">
              <a:defRPr/>
            </a:pPr>
            <a:endParaRPr lang="en-US" sz="2400" b="1" i="1" dirty="0">
              <a:solidFill>
                <a:schemeClr val="accent4"/>
              </a:solidFill>
              <a:cs typeface="Lucida Sans Unicode" pitchFamily="34" charset="0"/>
            </a:endParaRPr>
          </a:p>
          <a:p>
            <a:pPr marL="457200" indent="-457200" eaLnBrk="1" hangingPunct="1">
              <a:defRPr/>
            </a:pPr>
            <a:r>
              <a:rPr lang="en-US" sz="2400" b="1" i="1" dirty="0">
                <a:solidFill>
                  <a:schemeClr val="accent4"/>
                </a:solidFill>
                <a:cs typeface="Lucida Sans Unicode" pitchFamily="34" charset="0"/>
              </a:rPr>
              <a:t>Ansar  Industrial Park,  Strathmore, Calgary</a:t>
            </a:r>
          </a:p>
          <a:p>
            <a:pPr marL="457200" indent="-457200" eaLnBrk="1" hangingPunct="1">
              <a:defRPr/>
            </a:pPr>
            <a:endParaRPr lang="en-US" sz="2400" b="1" i="1" dirty="0">
              <a:solidFill>
                <a:schemeClr val="accent4"/>
              </a:solidFill>
              <a:cs typeface="Lucida Sans Unicode" pitchFamily="34" charset="0"/>
            </a:endParaRPr>
          </a:p>
          <a:p>
            <a:pPr marL="457200" indent="-457200" eaLnBrk="1" hangingPunct="1">
              <a:defRPr/>
            </a:pPr>
            <a:r>
              <a:rPr lang="en-US" sz="2400" b="1" i="1" dirty="0">
                <a:solidFill>
                  <a:schemeClr val="accent4"/>
                </a:solidFill>
                <a:cs typeface="Lucida Sans Unicode" pitchFamily="34" charset="0"/>
              </a:rPr>
              <a:t>Several lands in Alberta</a:t>
            </a:r>
          </a:p>
          <a:p>
            <a:pPr marL="457200" indent="-457200" eaLnBrk="1" hangingPunct="1">
              <a:defRPr/>
            </a:pPr>
            <a:endParaRPr lang="en-US" sz="2400" b="1" i="1" dirty="0">
              <a:solidFill>
                <a:schemeClr val="accent4"/>
              </a:solidFill>
              <a:cs typeface="Lucida Sans Unicode" pitchFamily="34" charset="0"/>
            </a:endParaRPr>
          </a:p>
          <a:p>
            <a:pPr marL="457200" indent="-457200" eaLnBrk="1" hangingPunct="1">
              <a:defRPr/>
            </a:pPr>
            <a:r>
              <a:rPr lang="en-US" sz="2400" b="1" i="1" dirty="0">
                <a:solidFill>
                  <a:schemeClr val="accent4"/>
                </a:solidFill>
                <a:cs typeface="Lucida Sans Unicode" pitchFamily="34" charset="0"/>
              </a:rPr>
              <a:t>Pickering Mixed development Project (Retail, Condominiums, Seniors Building and Long-term Healthcare Facilities Project (Muslim Nursing Home)</a:t>
            </a:r>
          </a:p>
          <a:p>
            <a:pPr marL="457200" indent="-457200" eaLnBrk="1" hangingPunct="1">
              <a:defRPr/>
            </a:pPr>
            <a:endParaRPr lang="en-US" sz="2400" b="1" i="1" dirty="0">
              <a:solidFill>
                <a:schemeClr val="accent4"/>
              </a:solidFill>
              <a:cs typeface="Lucida Sans Unicode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400" b="1" i="1" dirty="0"/>
          </a:p>
          <a:p>
            <a:pPr marL="457200" indent="-457200" eaLnBrk="1" hangingPunct="1">
              <a:defRPr/>
            </a:pPr>
            <a:endParaRPr lang="en-US" sz="2400" b="1" i="1" dirty="0"/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endParaRPr lang="en-US" b="1" i="1" dirty="0"/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endParaRPr lang="en-US" i="1" u="sng" dirty="0"/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endParaRPr lang="en-US" i="1"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7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17526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0099"/>
                </a:solidFill>
              </a:rPr>
              <a:t/>
            </a:r>
            <a:br>
              <a:rPr lang="en-US" dirty="0">
                <a:solidFill>
                  <a:srgbClr val="330099"/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 OTHER WORDS,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WE THE HUMAN BEINGS;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229600" cy="4191000"/>
          </a:xfrm>
        </p:spPr>
        <p:txBody>
          <a:bodyPr lIns="92075" tIns="46038" rIns="92075" bIns="46038"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9900CC"/>
                </a:solidFill>
              </a:rPr>
              <a:t>	</a:t>
            </a:r>
            <a:r>
              <a:rPr lang="en-US" sz="3500" dirty="0">
                <a:solidFill>
                  <a:srgbClr val="002060"/>
                </a:solidFill>
              </a:rPr>
              <a:t>Do not really own anything in this World,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Are just a trustee,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Will have to account for any and all breaches of this trust,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  abuse, misuse &amp; injustices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685800" y="838200"/>
          <a:ext cx="6461125" cy="4846638"/>
        </p:xfrm>
        <a:graphic>
          <a:graphicData uri="http://schemas.openxmlformats.org/presentationml/2006/ole">
            <p:oleObj spid="_x0000_s3077" name="Acrobat Document" r:id="rId3" imgW="9169400" imgH="6891867" progId="AcroExch.Document.7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0" y="76200"/>
            <a:ext cx="152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en-CA" altLang="en-US"/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371600"/>
          </a:xfrm>
        </p:spPr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</a:rPr>
              <a:t>ANSAR INDUSTRIAL PARK ON</a:t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TRANS CANADA HIGHWAY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81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01" name="Acrobat Document" r:id="rId3" imgW="8353080" imgH="6598080" progId="AcroExch.Document.7">
              <p:embed/>
            </p:oleObj>
          </a:graphicData>
        </a:graphic>
      </p:graphicFrame>
    </p:spTree>
  </p:cSld>
  <p:clrMapOvr>
    <a:masterClrMapping/>
  </p:clrMapOvr>
  <p:transition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534400" cy="1320800"/>
          </a:xfrm>
        </p:spPr>
        <p:txBody>
          <a:bodyPr/>
          <a:lstStyle/>
          <a:p>
            <a:pPr algn="ctr"/>
            <a:r>
              <a:rPr lang="en-US" sz="5300">
                <a:solidFill>
                  <a:srgbClr val="002060"/>
                </a:solidFill>
              </a:rPr>
              <a:t>ANSAR COMPLEX </a:t>
            </a:r>
            <a:r>
              <a:rPr lang="en-US"/>
              <a:t/>
            </a:r>
            <a:br>
              <a:rPr lang="en-US"/>
            </a:br>
            <a:r>
              <a:rPr lang="en-US" sz="2400">
                <a:solidFill>
                  <a:srgbClr val="FF0000"/>
                </a:solidFill>
              </a:rPr>
              <a:t>PICKERING MIXED DEVELOPMENT PROJECT - ONTARIO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62200"/>
            <a:ext cx="8361363" cy="4419600"/>
          </a:xfrm>
        </p:spPr>
      </p:pic>
    </p:spTree>
  </p:cSld>
  <p:clrMapOvr>
    <a:masterClrMapping/>
  </p:clrMapOvr>
  <p:transition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>
                <a:solidFill>
                  <a:srgbClr val="FF0000"/>
                </a:solidFill>
              </a:rPr>
              <a:t>Pickering Project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Condominium Floor Layout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76200" y="1752600"/>
          <a:ext cx="8153400" cy="4419600"/>
        </p:xfrm>
        <a:graphic>
          <a:graphicData uri="http://schemas.openxmlformats.org/presentationml/2006/ole">
            <p:oleObj spid="_x0000_s5125" name="Document" r:id="rId3" imgW="5486040" imgH="7269199" progId="">
              <p:embed/>
            </p:oleObj>
          </a:graphicData>
        </a:graphic>
      </p:graphicFrame>
    </p:spTree>
  </p:cSld>
  <p:clrMapOvr>
    <a:masterClrMapping/>
  </p:clrMapOvr>
  <p:transition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39200" cy="1905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CC9900"/>
                </a:solidFill>
              </a:rPr>
              <a:t>     </a:t>
            </a:r>
            <a:br>
              <a:rPr lang="en-US" altLang="en-US">
                <a:solidFill>
                  <a:srgbClr val="CC9900"/>
                </a:solidFill>
              </a:rPr>
            </a:br>
            <a:r>
              <a:rPr lang="en-US" altLang="en-US">
                <a:solidFill>
                  <a:srgbClr val="CC9900"/>
                </a:solidFill>
              </a:rPr>
              <a:t>THE OTHER SERVICES AND PROJECTS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lvl="2" eaLnBrk="1" hangingPunct="1"/>
            <a:r>
              <a:rPr lang="en-US" altLang="en-US" sz="2400" b="1">
                <a:solidFill>
                  <a:srgbClr val="002060"/>
                </a:solidFill>
              </a:rPr>
              <a:t>Business Financing &amp; Joint Ventures</a:t>
            </a:r>
          </a:p>
          <a:p>
            <a:pPr lvl="2" eaLnBrk="1" hangingPunct="1"/>
            <a:r>
              <a:rPr lang="en-US" altLang="en-US" sz="2400" b="1">
                <a:solidFill>
                  <a:srgbClr val="002060"/>
                </a:solidFill>
              </a:rPr>
              <a:t>Car Ownership Plan</a:t>
            </a:r>
          </a:p>
          <a:p>
            <a:pPr lvl="2" eaLnBrk="1" hangingPunct="1"/>
            <a:r>
              <a:rPr lang="en-US" altLang="en-US" sz="2400" b="1">
                <a:solidFill>
                  <a:srgbClr val="002060"/>
                </a:solidFill>
              </a:rPr>
              <a:t>Interest-free Retirement Saving Plans</a:t>
            </a:r>
          </a:p>
          <a:p>
            <a:pPr lvl="2" eaLnBrk="1" hangingPunct="1"/>
            <a:r>
              <a:rPr lang="en-US" altLang="en-US" sz="2400" b="1">
                <a:solidFill>
                  <a:srgbClr val="002060"/>
                </a:solidFill>
              </a:rPr>
              <a:t>Equipment Leasing</a:t>
            </a:r>
          </a:p>
          <a:p>
            <a:pPr lvl="2" eaLnBrk="1" hangingPunct="1"/>
            <a:r>
              <a:rPr lang="en-US" altLang="en-US" sz="2400" b="1">
                <a:solidFill>
                  <a:srgbClr val="002060"/>
                </a:solidFill>
              </a:rPr>
              <a:t>Land Development</a:t>
            </a:r>
          </a:p>
          <a:p>
            <a:pPr lvl="2" eaLnBrk="1" hangingPunct="1"/>
            <a:r>
              <a:rPr lang="en-US" altLang="en-US" sz="2400" b="1">
                <a:solidFill>
                  <a:srgbClr val="002060"/>
                </a:solidFill>
              </a:rPr>
              <a:t>Residential &amp; Industrial Construction</a:t>
            </a:r>
          </a:p>
          <a:p>
            <a:pPr lvl="2" eaLnBrk="1" hangingPunct="1"/>
            <a:r>
              <a:rPr lang="en-US" altLang="en-US" sz="2400" b="1">
                <a:solidFill>
                  <a:srgbClr val="002060"/>
                </a:solidFill>
              </a:rPr>
              <a:t>Healthcare Facilities (Nursing Homes)</a:t>
            </a:r>
          </a:p>
          <a:p>
            <a:pPr eaLnBrk="1" hangingPunct="1"/>
            <a:endParaRPr lang="en-US" altLang="en-US"/>
          </a:p>
        </p:txBody>
      </p:sp>
      <p:pic>
        <p:nvPicPr>
          <p:cNvPr id="51204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2263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260350"/>
            <a:ext cx="9144000" cy="65976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altLang="en-US" i="1" dirty="0">
                <a:solidFill>
                  <a:srgbClr val="CC9900"/>
                </a:solidFill>
              </a:rPr>
              <a:t>Islamic Co-operative Housing Corporation</a:t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rgbClr val="CC9900"/>
                </a:solidFill>
              </a:rPr>
              <a:t>and</a:t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rgbClr val="CC9900"/>
                </a:solidFill>
              </a:rPr>
              <a:t> Ansar Co-operative Housing Corporation</a:t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chemeClr val="tx1"/>
                </a:solidFill>
              </a:rPr>
              <a:t/>
            </a:r>
            <a:br>
              <a:rPr lang="en-CA" altLang="en-US" i="1" dirty="0">
                <a:solidFill>
                  <a:schemeClr val="tx1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Established Home &amp; Auto Takaful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for Co-op Members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>
                <a:solidFill>
                  <a:schemeClr val="tx1"/>
                </a:solidFill>
              </a:rPr>
              <a:t/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i="1" dirty="0">
                <a:solidFill>
                  <a:srgbClr val="FFFFFF"/>
                </a:solidFill>
              </a:rPr>
              <a:t>in </a:t>
            </a:r>
            <a:r>
              <a:rPr lang="en-CA" altLang="en-US" i="1" dirty="0">
                <a:solidFill>
                  <a:srgbClr val="002060"/>
                </a:solidFill>
              </a:rPr>
              <a:t>Partnership with second largest Insurance Company in Canada</a:t>
            </a:r>
            <a:r>
              <a:rPr lang="en-CA" altLang="en-US" dirty="0">
                <a:solidFill>
                  <a:srgbClr val="002060"/>
                </a:solidFill>
              </a:rPr>
              <a:t/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chemeClr val="tx1"/>
                </a:solidFill>
              </a:rPr>
              <a:t/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The Co-operators Insurance Group 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sz="4000" dirty="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3251" name="Title 2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600200"/>
          </a:xfrm>
        </p:spPr>
        <p:txBody>
          <a:bodyPr/>
          <a:lstStyle/>
          <a:p>
            <a:pPr eaLnBrk="1" hangingPunct="1"/>
            <a:r>
              <a:rPr lang="en-CA" altLang="en-US" sz="3200"/>
              <a:t> </a:t>
            </a:r>
          </a:p>
        </p:txBody>
      </p:sp>
      <p:pic>
        <p:nvPicPr>
          <p:cNvPr id="53252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9144000" cy="15700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Ansar Financial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and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Development Corporation (AFDC)</a:t>
            </a:r>
          </a:p>
        </p:txBody>
      </p:sp>
    </p:spTree>
  </p:cSld>
  <p:clrMapOvr>
    <a:masterClrMapping/>
  </p:clrMapOvr>
  <p:transition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114300" y="228600"/>
            <a:ext cx="90297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CA" sz="4400" b="1" dirty="0">
                <a:solidFill>
                  <a:srgbClr val="CC9900"/>
                </a:solidFill>
              </a:rPr>
              <a:t>An Interest-Free Public Company </a:t>
            </a:r>
            <a:r>
              <a:rPr lang="en-CA" b="1" dirty="0">
                <a:solidFill>
                  <a:srgbClr val="CC9900"/>
                </a:solidFill>
              </a:rPr>
              <a:t/>
            </a:r>
            <a:br>
              <a:rPr lang="en-CA" b="1" dirty="0">
                <a:solidFill>
                  <a:srgbClr val="CC9900"/>
                </a:solidFill>
              </a:rPr>
            </a:br>
            <a:r>
              <a:rPr lang="en-CA" sz="4400" b="1" dirty="0">
                <a:solidFill>
                  <a:srgbClr val="CC9900"/>
                </a:solidFill>
              </a:rPr>
              <a:t>AFDC IPO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 rtlCol="0">
            <a:normAutofit/>
          </a:bodyPr>
          <a:lstStyle/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Maximum Offering: $ 15,000,000 </a:t>
            </a:r>
            <a:endParaRPr lang="en-CA" altLang="en-US" sz="2400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Sold 14,600,000 Common Shares as of 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   March 29, 2010</a:t>
            </a:r>
            <a:endParaRPr lang="en-CA" altLang="en-US" sz="2400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$1.00 per Common Share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Current Portfolio over $15.5 Million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Shares are Tax-Deductible Retirement Savings Plan Eligible</a:t>
            </a: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4276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327650"/>
            <a:ext cx="1530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CA" sz="4400" b="1" dirty="0">
                <a:solidFill>
                  <a:srgbClr val="CC9900"/>
                </a:solidFill>
              </a:rPr>
              <a:t>Ansar Financial and Development Corporation (AFDC)</a:t>
            </a:r>
            <a:br>
              <a:rPr lang="en-CA" sz="4400" b="1" dirty="0">
                <a:solidFill>
                  <a:srgbClr val="CC9900"/>
                </a:solidFill>
              </a:rPr>
            </a:br>
            <a:r>
              <a:rPr lang="en-CA" sz="4400" dirty="0">
                <a:solidFill>
                  <a:srgbClr val="CC9900"/>
                </a:solidFill>
              </a:rPr>
              <a:t> 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3276600"/>
          </a:xfrm>
        </p:spPr>
        <p:txBody>
          <a:bodyPr rtlCol="0">
            <a:normAutofit lnSpcReduction="10000"/>
          </a:bodyPr>
          <a:lstStyle/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First North American Interest-Free </a:t>
            </a: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Public Company </a:t>
            </a:r>
            <a:r>
              <a:rPr lang="en-CA" sz="3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CA" sz="3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CA" sz="3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Now Listed on Canadian Stock Exchange</a:t>
            </a: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CA" alt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altLang="en-US" sz="2800" b="1" dirty="0">
                <a:solidFill>
                  <a:schemeClr val="accent2">
                    <a:lumMod val="50000"/>
                  </a:schemeClr>
                </a:solidFill>
              </a:rPr>
              <a:t>Under Trade Symbol “AFD” on CSE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  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5300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327650"/>
            <a:ext cx="1530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4097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WE THE HUMAN BEINGS</a:t>
            </a:r>
            <a:r>
              <a:rPr lang="en-US" dirty="0">
                <a:solidFill>
                  <a:srgbClr val="330099"/>
                </a:solidFill>
              </a:rPr>
              <a:t/>
            </a:r>
            <a:br>
              <a:rPr lang="en-US" dirty="0">
                <a:solidFill>
                  <a:srgbClr val="330099"/>
                </a:solidFill>
              </a:rPr>
            </a:br>
            <a:endParaRPr lang="en-US" dirty="0">
              <a:solidFill>
                <a:srgbClr val="330099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229600" cy="4191000"/>
          </a:xfrm>
        </p:spPr>
        <p:txBody>
          <a:bodyPr lIns="92075" tIns="46038" rIns="92075" bIns="46038"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9900CC"/>
                </a:solidFill>
              </a:rPr>
              <a:t>	</a:t>
            </a:r>
            <a:r>
              <a:rPr lang="en-US" sz="3500" dirty="0">
                <a:solidFill>
                  <a:srgbClr val="002060"/>
                </a:solidFill>
              </a:rPr>
              <a:t>Come to this World with nothing,    not even a diaper;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We leave this World with nothing material; only our good deeds and bad deeds go with us in our graves</a:t>
            </a:r>
            <a:r>
              <a:rPr lang="en-US" sz="3500" dirty="0">
                <a:solidFill>
                  <a:schemeClr val="accent1"/>
                </a:solidFill>
              </a:rPr>
              <a:t> 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8392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sz="2800" dirty="0">
                <a:solidFill>
                  <a:schemeClr val="accent4">
                    <a:lumMod val="75000"/>
                  </a:schemeClr>
                </a:solidFill>
              </a:rPr>
              <a:t>Core Principles of Business of this Corporation: 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1628775"/>
            <a:ext cx="898366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altLang="en-US" sz="2500">
                <a:latin typeface="Lucida Sans" pitchFamily="34" charset="0"/>
              </a:rPr>
              <a:t>    </a:t>
            </a:r>
          </a:p>
          <a:p>
            <a:pPr eaLnBrk="0" hangingPunct="0"/>
            <a:r>
              <a:rPr lang="en-CA" altLang="en-US" sz="2500">
                <a:solidFill>
                  <a:srgbClr val="7030A0"/>
                </a:solidFill>
                <a:latin typeface="Lucida Sans" pitchFamily="34" charset="0"/>
              </a:rPr>
              <a:t>The Corporation (AFDC)</a:t>
            </a:r>
          </a:p>
          <a:p>
            <a:pPr eaLnBrk="0" hangingPunct="0"/>
            <a:endParaRPr lang="en-CA" altLang="en-US" sz="2500">
              <a:solidFill>
                <a:srgbClr val="7030A0"/>
              </a:solidFill>
              <a:latin typeface="Lucida Sans" pitchFamily="34" charset="0"/>
            </a:endParaRPr>
          </a:p>
          <a:p>
            <a:pPr eaLnBrk="0" hangingPunct="0"/>
            <a:r>
              <a:rPr lang="en-CA" altLang="en-US" sz="2500">
                <a:solidFill>
                  <a:srgbClr val="7030A0"/>
                </a:solidFill>
                <a:latin typeface="Lucida Sans" pitchFamily="34" charset="0"/>
              </a:rPr>
              <a:t>	Is operating on Interest-free basis;</a:t>
            </a:r>
          </a:p>
          <a:p>
            <a:pPr eaLnBrk="0" hangingPunct="0"/>
            <a:endParaRPr lang="en-CA" altLang="en-US" sz="2500">
              <a:solidFill>
                <a:srgbClr val="7030A0"/>
              </a:solidFill>
              <a:latin typeface="Lucida Sans" pitchFamily="34" charset="0"/>
            </a:endParaRPr>
          </a:p>
          <a:p>
            <a:pPr eaLnBrk="0" hangingPunct="0"/>
            <a:r>
              <a:rPr lang="en-CA" altLang="en-US" sz="2500">
                <a:solidFill>
                  <a:srgbClr val="7030A0"/>
                </a:solidFill>
                <a:latin typeface="Lucida Sans" pitchFamily="34" charset="0"/>
              </a:rPr>
              <a:t> 	Is Prohibited from Borrowing 	Money on interest;</a:t>
            </a:r>
          </a:p>
          <a:p>
            <a:pPr marL="742950" lvl="1" indent="-285750" eaLnBrk="0" hangingPunct="0"/>
            <a:endParaRPr lang="en-CA" altLang="en-US" sz="2500">
              <a:solidFill>
                <a:srgbClr val="7030A0"/>
              </a:solidFill>
              <a:latin typeface="Lucida Sans" pitchFamily="34" charset="0"/>
            </a:endParaRPr>
          </a:p>
          <a:p>
            <a:pPr marL="742950" lvl="1" indent="-285750" eaLnBrk="0" hangingPunct="0"/>
            <a:r>
              <a:rPr lang="en-CA" altLang="en-US" sz="2500">
                <a:solidFill>
                  <a:srgbClr val="7030A0"/>
                </a:solidFill>
                <a:latin typeface="Lucida Sans" pitchFamily="34" charset="0"/>
              </a:rPr>
              <a:t>		Has Sharia/Ethics Committee mandated in the     	Corporation’s By-Laws; </a:t>
            </a:r>
          </a:p>
          <a:p>
            <a:pPr marL="742950" lvl="1" indent="-285750" eaLnBrk="0" hangingPunct="0"/>
            <a:endParaRPr lang="en-CA" altLang="en-US" sz="2500">
              <a:solidFill>
                <a:srgbClr val="002060"/>
              </a:solidFill>
              <a:latin typeface="Lucida Sans" pitchFamily="34" charset="0"/>
            </a:endParaRPr>
          </a:p>
          <a:p>
            <a:pPr marL="742950" lvl="1" indent="-285750" eaLnBrk="0" hangingPunct="0"/>
            <a:endParaRPr lang="en-CA" altLang="en-US" sz="2500">
              <a:latin typeface="Lucida Sans" pitchFamily="34" charset="0"/>
            </a:endParaRPr>
          </a:p>
          <a:p>
            <a:pPr marL="742950" lvl="1" indent="-285750" eaLnBrk="0" hangingPunct="0"/>
            <a:endParaRPr lang="en-CA" altLang="en-US" sz="2500">
              <a:latin typeface="Lucida Sans" pitchFamily="34" charset="0"/>
            </a:endParaRPr>
          </a:p>
          <a:p>
            <a:pPr marL="742950" lvl="1" indent="-285750" eaLnBrk="0" hangingPunct="0"/>
            <a:r>
              <a:rPr lang="en-CA" altLang="en-US" sz="2500">
                <a:latin typeface="Lucida Sans" pitchFamily="34" charset="0"/>
              </a:rPr>
              <a:t> 	</a:t>
            </a:r>
          </a:p>
        </p:txBody>
      </p:sp>
      <p:pic>
        <p:nvPicPr>
          <p:cNvPr id="56324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91125"/>
            <a:ext cx="17526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2700"/>
            <a:ext cx="9144000" cy="5486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7347" name="Title 7"/>
          <p:cNvSpPr>
            <a:spLocks noGrp="1"/>
          </p:cNvSpPr>
          <p:nvPr>
            <p:ph type="ctrTitle"/>
          </p:nvPr>
        </p:nvSpPr>
        <p:spPr>
          <a:xfrm>
            <a:off x="422275" y="228600"/>
            <a:ext cx="4759325" cy="2819400"/>
          </a:xfrm>
        </p:spPr>
        <p:txBody>
          <a:bodyPr/>
          <a:lstStyle/>
          <a:p>
            <a:pPr algn="l" eaLnBrk="1" hangingPunct="1"/>
            <a:r>
              <a:rPr lang="en-US" altLang="en-US" sz="4400"/>
              <a:t>Leading Financial Development of the Community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718175"/>
            <a:ext cx="3733800" cy="990600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1825 Markham Road, Suite 209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Toronto,  ON   M1B 4Z9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t:   1-416-646-1271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e:   info@ansarfinancial.com</a:t>
            </a:r>
          </a:p>
        </p:txBody>
      </p:sp>
      <p:pic>
        <p:nvPicPr>
          <p:cNvPr id="57349" name="Picture 4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51475"/>
            <a:ext cx="1447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304800" y="40386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</a:rPr>
              <a:t>www.ansarfinancial.com</a:t>
            </a:r>
          </a:p>
        </p:txBody>
      </p:sp>
      <p:pic>
        <p:nvPicPr>
          <p:cNvPr id="57351" name="Picture 7" descr="iStock_000005127336X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-12700"/>
            <a:ext cx="36576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2209800"/>
          </a:xfrm>
        </p:spPr>
        <p:txBody>
          <a:bodyPr lIns="92075" tIns="46038" rIns="92075" bIns="46038"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THANK YOU AND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MAY ALLAH (GOD)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BLESS YOU!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95600"/>
            <a:ext cx="6096000" cy="36576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en-US" altLang="en-US" sz="7200">
                <a:solidFill>
                  <a:srgbClr val="7030A0"/>
                </a:solidFill>
              </a:rPr>
              <a:t>THANK YOU FOR YOUR PATIENCE!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9144000" cy="4876800"/>
          </a:xfrm>
        </p:spPr>
        <p:txBody>
          <a:bodyPr lIns="92075" tIns="46038" rIns="92075" bIns="46038" rtlCol="0">
            <a:normAutofit fontScale="92500" lnSpcReduction="10000"/>
          </a:bodyPr>
          <a:lstStyle/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Have honesty and integrity; </a:t>
            </a:r>
          </a:p>
          <a:p>
            <a:pPr lvl="1" indent="-283464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Expect blessings and rewards from the Creator, </a:t>
            </a:r>
          </a:p>
          <a:p>
            <a:pPr marL="459486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   in addition to monetary benefit;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4000" dirty="0">
              <a:solidFill>
                <a:srgbClr val="002060"/>
              </a:solidFill>
            </a:endParaRP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Be truthful and not to deceive;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Be conscious of social and environmental cost/benefits;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   rather than just monetary fulfillment.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>
                <a:solidFill>
                  <a:srgbClr val="CC9900"/>
                </a:solidFill>
              </a:rPr>
              <a:t>SHARIAH (ISLAMIC LAW) </a:t>
            </a:r>
            <a:br>
              <a:rPr lang="en-US" altLang="en-US" sz="2800">
                <a:solidFill>
                  <a:srgbClr val="CC9900"/>
                </a:solidFill>
              </a:rPr>
            </a:br>
            <a:r>
              <a:rPr lang="en-US" altLang="en-US" sz="2800">
                <a:solidFill>
                  <a:srgbClr val="CC9900"/>
                </a:solidFill>
              </a:rPr>
              <a:t>REQUIRES FROM A MUSLIM THAT ONE MUST: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715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>
                <a:solidFill>
                  <a:srgbClr val="000099"/>
                </a:solidFill>
              </a:rPr>
              <a:t/>
            </a:r>
            <a:br>
              <a:rPr lang="en-US" altLang="en-US">
                <a:solidFill>
                  <a:srgbClr val="000099"/>
                </a:solidFill>
              </a:rPr>
            </a:b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5486400"/>
          </a:xfrm>
        </p:spPr>
        <p:txBody>
          <a:bodyPr lIns="92075" tIns="46038" rIns="92075" bIns="46038" rtlCol="0">
            <a:normAutofit/>
          </a:bodyPr>
          <a:lstStyle/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4400" dirty="0">
                <a:solidFill>
                  <a:srgbClr val="CC9900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Maximizing the profit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rgbClr val="C00000"/>
                </a:solidFill>
              </a:rPr>
              <a:t>   is not the most important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rgbClr val="C00000"/>
                </a:solidFill>
              </a:rPr>
              <a:t>   aspect of business</a:t>
            </a:r>
          </a:p>
          <a:p>
            <a:pPr marL="365760" indent="-256032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pitchFamily="18" charset="2"/>
              <a:buNone/>
              <a:defRPr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Charity and social responsibility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  are part and parcel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  with the bottom line </a:t>
            </a:r>
          </a:p>
          <a:p>
            <a:pPr marL="365760" indent="-256032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752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solidFill>
                  <a:srgbClr val="002060"/>
                </a:solidFill>
              </a:rPr>
              <a:t>Misconceptions among Muslims particularly, and among Non Muslims,</a:t>
            </a:r>
            <a:br>
              <a:rPr lang="en-US" altLang="en-US">
                <a:solidFill>
                  <a:srgbClr val="002060"/>
                </a:solidFill>
              </a:rPr>
            </a:br>
            <a:r>
              <a:rPr lang="en-US" altLang="en-US">
                <a:solidFill>
                  <a:srgbClr val="002060"/>
                </a:solidFill>
              </a:rPr>
              <a:t>as Well!</a:t>
            </a: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457200" y="2286000"/>
            <a:ext cx="83058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4400">
                <a:solidFill>
                  <a:srgbClr val="CC9900"/>
                </a:solidFill>
                <a:latin typeface="Times New Roman" pitchFamily="18" charset="0"/>
              </a:rPr>
              <a:t>ISLAMIC BANKING AND FINANCING MEANS; ‘CONVENTIONAL BANKING AND FINANCING’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4400">
                <a:solidFill>
                  <a:srgbClr val="CC9900"/>
                </a:solidFill>
                <a:latin typeface="Times New Roman" pitchFamily="18" charset="0"/>
              </a:rPr>
              <a:t>DELETE THE WORD </a:t>
            </a:r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“INTEREST”,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4400">
                <a:solidFill>
                  <a:srgbClr val="CC9900"/>
                </a:solidFill>
                <a:latin typeface="Times New Roman" pitchFamily="18" charset="0"/>
              </a:rPr>
              <a:t>ADD THE WORD</a:t>
            </a:r>
            <a:r>
              <a:rPr lang="en-US" altLang="en-US" sz="4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4400">
                <a:solidFill>
                  <a:srgbClr val="00B050"/>
                </a:solidFill>
                <a:latin typeface="Times New Roman" pitchFamily="18" charset="0"/>
              </a:rPr>
              <a:t>“PROFIT”!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3505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FF"/>
                </a:solidFill>
              </a:rPr>
              <a:t>“AFFORRRDABLE AND INTEREST-FREE HOME 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OWNERSHIP”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006600"/>
                </a:solidFill>
              </a:rPr>
              <a:t>ISLAMIC ALTERNATIVE?</a:t>
            </a:r>
            <a:br>
              <a:rPr lang="en-US" altLang="en-US" dirty="0">
                <a:solidFill>
                  <a:srgbClr val="006600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rgbClr val="CC9900"/>
                </a:solidFill>
              </a:rPr>
              <a:t>A PRACTICAL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38600"/>
            <a:ext cx="8610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Pervez Nasim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Chairman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Islamic Co-operative Housing Corporation Ltd.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Ansar Co-operative Housing Corporation Ltd.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225" y="4267200"/>
            <a:ext cx="9144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4400"/>
              <a:t>	</a:t>
            </a:r>
            <a:r>
              <a:rPr lang="en-US" altLang="en-US" sz="2400" b="1">
                <a:solidFill>
                  <a:srgbClr val="002060"/>
                </a:solidFill>
              </a:rPr>
              <a:t>North America’s 1st  Islamic Financial Institution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2060"/>
                </a:solidFill>
              </a:rPr>
              <a:t>An interest-free HOMEOWNERSHIP and INVESTMENT Project established in 1980</a:t>
            </a:r>
          </a:p>
        </p:txBody>
      </p:sp>
      <p:pic>
        <p:nvPicPr>
          <p:cNvPr id="19460" name="Picture 4" descr="ICH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1600200"/>
            <a:ext cx="2378075" cy="2378075"/>
          </a:xfrm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CC9900"/>
                </a:solidFill>
              </a:rPr>
              <a:t>Islamic Co-operative Housing Corporation Ltd.</a:t>
            </a:r>
            <a:r>
              <a:rPr lang="en-US" altLang="en-US" sz="2400" i="1">
                <a:solidFill>
                  <a:srgbClr val="CC9900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7203</TotalTime>
  <Words>1023</Words>
  <Application>Microsoft Office PowerPoint</Application>
  <PresentationFormat>On-screen Show (4:3)</PresentationFormat>
  <Paragraphs>314</Paragraphs>
  <Slides>42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Facet</vt:lpstr>
      <vt:lpstr>Chart</vt:lpstr>
      <vt:lpstr>Bitmap Image</vt:lpstr>
      <vt:lpstr>Acrobat Document</vt:lpstr>
      <vt:lpstr>Document</vt:lpstr>
      <vt:lpstr>  key Concepts of Islamic Financing and  Interest Free Home Ownership Program </vt:lpstr>
      <vt:lpstr>PREAMBLE</vt:lpstr>
      <vt:lpstr> IN OTHER WORDS,  WE THE HUMAN BEINGS; </vt:lpstr>
      <vt:lpstr> WE THE HUMAN BEINGS </vt:lpstr>
      <vt:lpstr>SHARIAH (ISLAMIC LAW)  REQUIRES FROM A MUSLIM THAT ONE MUST: </vt:lpstr>
      <vt:lpstr>   </vt:lpstr>
      <vt:lpstr>Misconceptions among Muslims particularly, and among Non Muslims, as Well!</vt:lpstr>
      <vt:lpstr>“AFFORRRDABLE AND INTEREST-FREE HOME  OWNERSHIP” ISLAMIC ALTERNATIVE?  A PRACTICAL MODEL</vt:lpstr>
      <vt:lpstr>Slide 9</vt:lpstr>
      <vt:lpstr> Islamic Co-operative Housing Corporation Ltd.   THE SHARIA MODEL ADOPTED  BY THE CO-OP </vt:lpstr>
      <vt:lpstr> A PARTNERSHIP</vt:lpstr>
      <vt:lpstr>     Islamic Co-operative Housing Corporation Ltd.</vt:lpstr>
      <vt:lpstr> Islamic Co-operative Housing Corporation Ltd.   TYPES OF MEMBRSHIP</vt:lpstr>
      <vt:lpstr>Islamic Co-operative Housing Corporation Ltd.</vt:lpstr>
      <vt:lpstr>Islamic Co-operative Housing Corporation Ltd.</vt:lpstr>
      <vt:lpstr>Slide 16</vt:lpstr>
      <vt:lpstr> Islamic Co-operative Housing Corporation Ltd.   SHARING OF GAIN OR LOSS</vt:lpstr>
      <vt:lpstr>Islamic Co-operative Housing Corporation Ltd.</vt:lpstr>
      <vt:lpstr>Our Objectives</vt:lpstr>
      <vt:lpstr>An Opportunity to Committed Muslims all over the World ….</vt:lpstr>
      <vt:lpstr>Slide 21</vt:lpstr>
      <vt:lpstr>Slide 22</vt:lpstr>
      <vt:lpstr>Slide 23</vt:lpstr>
      <vt:lpstr>ANSAR FINANCIAL GROUP  LAUNCHED A NEW CO-OPERATIVE 2003</vt:lpstr>
      <vt:lpstr>Islamic Co-operative Housing Corporation Ltd. Ansar Co-operative Housing Corporation Ltd.  COMBINED PRESENT STATUS</vt:lpstr>
      <vt:lpstr>OTHER COMMUNITIES COPIED OUR MODEL  1. St. Louis, Missouri, USA  2. San Francesco, USA  3. Manchester, UK  4. Malaysia (In Progress)  in</vt:lpstr>
      <vt:lpstr>Slide 27</vt:lpstr>
      <vt:lpstr>Ansar Financial Group - AFG (AG - Private + AFDC - Public)</vt:lpstr>
      <vt:lpstr>Listing of Ansar Financial Group – AFG (AG+AFDC) Projects in Progress  </vt:lpstr>
      <vt:lpstr> </vt:lpstr>
      <vt:lpstr>ANSAR INDUSTRIAL PARK ON TRANS CANADA HIGHWAY</vt:lpstr>
      <vt:lpstr>Slide 32</vt:lpstr>
      <vt:lpstr>ANSAR COMPLEX  PICKERING MIXED DEVELOPMENT PROJECT - ONTARIO</vt:lpstr>
      <vt:lpstr>Pickering Project  Condominium Floor Layout</vt:lpstr>
      <vt:lpstr>      THE OTHER SERVICES AND PROJECTS</vt:lpstr>
      <vt:lpstr>Islamic Co-operative Housing Corporation and  Ansar Co-operative Housing Corporation  Established Home &amp; Auto Takaful for Co-op Members  in Partnership with second largest Insurance Company in Canada  The Co-operators Insurance Group   </vt:lpstr>
      <vt:lpstr> </vt:lpstr>
      <vt:lpstr>An Interest-Free Public Company  AFDC IPO</vt:lpstr>
      <vt:lpstr>Ansar Financial and Development Corporation (AFDC)  </vt:lpstr>
      <vt:lpstr>Core Principles of Business of this Corporation: </vt:lpstr>
      <vt:lpstr>Leading Financial Development of the Community</vt:lpstr>
      <vt:lpstr>THANK YOU AND MAY ALLAH (GOD) BLESS YOU!</vt:lpstr>
    </vt:vector>
  </TitlesOfParts>
  <Company>ICHC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Pervez Nasim</dc:creator>
  <cp:lastModifiedBy>pnl</cp:lastModifiedBy>
  <cp:revision>294</cp:revision>
  <dcterms:created xsi:type="dcterms:W3CDTF">2003-03-14T16:23:21Z</dcterms:created>
  <dcterms:modified xsi:type="dcterms:W3CDTF">2016-11-05T09:28:20Z</dcterms:modified>
</cp:coreProperties>
</file>